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4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5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6.xml" ContentType="application/vnd.openxmlformats-officedocument.drawingml.chart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7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8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9.xml" ContentType="application/vnd.openxmlformats-officedocument.drawingml.chart+xml"/>
  <Override PartName="/ppt/notesSlides/notesSlide17.xml" ContentType="application/vnd.openxmlformats-officedocument.presentationml.notesSl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notesSlides/notesSlide18.xml" ContentType="application/vnd.openxmlformats-officedocument.presentationml.notesSl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notesSlides/notesSlide19.xml" ContentType="application/vnd.openxmlformats-officedocument.presentationml.notesSlid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notesSlides/notesSlide20.xml" ContentType="application/vnd.openxmlformats-officedocument.presentationml.notesSlide+xml"/>
  <Override PartName="/ppt/charts/chart27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notesSlides/notesSlide23.xml" ContentType="application/vnd.openxmlformats-officedocument.presentationml.notesSlide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notesSlides/notesSlide24.xml" ContentType="application/vnd.openxmlformats-officedocument.presentationml.notesSlide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notesSlides/notesSlide27.xml" ContentType="application/vnd.openxmlformats-officedocument.presentationml.notesSlide+xml"/>
  <Override PartName="/ppt/charts/chart37.xml" ContentType="application/vnd.openxmlformats-officedocument.drawingml.chart+xml"/>
  <Override PartName="/ppt/notesSlides/notesSlide28.xml" ContentType="application/vnd.openxmlformats-officedocument.presentationml.notesSlide+xml"/>
  <Override PartName="/ppt/charts/chart38.xml" ContentType="application/vnd.openxmlformats-officedocument.drawingml.chart+xml"/>
  <Override PartName="/ppt/notesSlides/notesSlide29.xml" ContentType="application/vnd.openxmlformats-officedocument.presentationml.notesSlide+xml"/>
  <Override PartName="/ppt/charts/chart39.xml" ContentType="application/vnd.openxmlformats-officedocument.drawingml.chart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40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notesSlides/notesSlide34.xml" ContentType="application/vnd.openxmlformats-officedocument.presentationml.notesSlide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notesSlides/notesSlide35.xml" ContentType="application/vnd.openxmlformats-officedocument.presentationml.notesSlide+xml"/>
  <Override PartName="/ppt/charts/chart49.xml" ContentType="application/vnd.openxmlformats-officedocument.drawingml.chart+xml"/>
  <Override PartName="/ppt/notesSlides/notesSlide36.xml" ContentType="application/vnd.openxmlformats-officedocument.presentationml.notesSlide+xml"/>
  <Override PartName="/ppt/charts/chart50.xml" ContentType="application/vnd.openxmlformats-officedocument.drawingml.chart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rts/chart51.xml" ContentType="application/vnd.openxmlformats-officedocument.drawingml.chart+xml"/>
  <Override PartName="/ppt/notesSlides/notesSlide39.xml" ContentType="application/vnd.openxmlformats-officedocument.presentationml.notesSlide+xml"/>
  <Override PartName="/ppt/charts/chart52.xml" ContentType="application/vnd.openxmlformats-officedocument.drawingml.chart+xml"/>
  <Override PartName="/ppt/notesSlides/notesSlide40.xml" ContentType="application/vnd.openxmlformats-officedocument.presentationml.notesSlide+xml"/>
  <Override PartName="/ppt/charts/chart53.xml" ContentType="application/vnd.openxmlformats-officedocument.drawingml.chart+xml"/>
  <Override PartName="/ppt/notesSlides/notesSlide41.xml" ContentType="application/vnd.openxmlformats-officedocument.presentationml.notesSlide+xml"/>
  <Override PartName="/ppt/charts/chart54.xml" ContentType="application/vnd.openxmlformats-officedocument.drawingml.chart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charts/chart55.xml" ContentType="application/vnd.openxmlformats-officedocument.drawingml.chart+xml"/>
  <Override PartName="/ppt/notesSlides/notesSlide44.xml" ContentType="application/vnd.openxmlformats-officedocument.presentationml.notesSlide+xml"/>
  <Override PartName="/ppt/charts/chart56.xml" ContentType="application/vnd.openxmlformats-officedocument.drawingml.chart+xml"/>
  <Override PartName="/ppt/notesSlides/notesSlide45.xml" ContentType="application/vnd.openxmlformats-officedocument.presentationml.notesSlide+xml"/>
  <Override PartName="/ppt/charts/chart57.xml" ContentType="application/vnd.openxmlformats-officedocument.drawingml.chart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harts/chart58.xml" ContentType="application/vnd.openxmlformats-officedocument.drawingml.chart+xml"/>
  <Override PartName="/ppt/notesSlides/notesSlide48.xml" ContentType="application/vnd.openxmlformats-officedocument.presentationml.notesSlide+xml"/>
  <Override PartName="/ppt/charts/chart59.xml" ContentType="application/vnd.openxmlformats-officedocument.drawingml.chart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charts/chart60.xml" ContentType="application/vnd.openxmlformats-officedocument.drawingml.chart+xml"/>
  <Override PartName="/ppt/notesSlides/notesSlide51.xml" ContentType="application/vnd.openxmlformats-officedocument.presentationml.notesSlide+xml"/>
  <Override PartName="/ppt/charts/chart61.xml" ContentType="application/vnd.openxmlformats-officedocument.drawingml.chart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colors5.xml" ContentType="application/vnd.ms-office.chartcolorstyle+xml"/>
  <Override PartName="/ppt/charts/style5.xml" ContentType="application/vnd.ms-office.chart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  <Override PartName="/ppt/charts/style12.xml" ContentType="application/vnd.ms-office.chartstyle+xml"/>
  <Override PartName="/ppt/charts/colors12.xml" ContentType="application/vnd.ms-office.chartcolorstyle+xml"/>
  <Override PartName="/ppt/charts/style13.xml" ContentType="application/vnd.ms-office.chartstyle+xml"/>
  <Override PartName="/ppt/charts/colors13.xml" ContentType="application/vnd.ms-office.chartcolorstyle+xml"/>
  <Override PartName="/ppt/charts/style14.xml" ContentType="application/vnd.ms-office.chartstyle+xml"/>
  <Override PartName="/ppt/charts/colors14.xml" ContentType="application/vnd.ms-office.chartcolorstyle+xml"/>
  <Override PartName="/ppt/charts/style15.xml" ContentType="application/vnd.ms-office.chartstyle+xml"/>
  <Override PartName="/ppt/charts/colors15.xml" ContentType="application/vnd.ms-office.chartcolorstyle+xml"/>
  <Override PartName="/ppt/charts/style16.xml" ContentType="application/vnd.ms-office.chartstyle+xml"/>
  <Override PartName="/ppt/charts/colors16.xml" ContentType="application/vnd.ms-office.chartcolorstyle+xml"/>
  <Override PartName="/ppt/charts/style17.xml" ContentType="application/vnd.ms-office.chartstyle+xml"/>
  <Override PartName="/ppt/charts/colors17.xml" ContentType="application/vnd.ms-office.chartcolorstyle+xml"/>
  <Override PartName="/ppt/charts/style18.xml" ContentType="application/vnd.ms-office.chartstyle+xml"/>
  <Override PartName="/ppt/charts/colors18.xml" ContentType="application/vnd.ms-office.chartcolorstyle+xml"/>
  <Override PartName="/ppt/charts/style19.xml" ContentType="application/vnd.ms-office.chartstyle+xml"/>
  <Override PartName="/ppt/charts/colors19.xml" ContentType="application/vnd.ms-office.chartcolorstyle+xml"/>
  <Override PartName="/ppt/charts/style20.xml" ContentType="application/vnd.ms-office.chartstyle+xml"/>
  <Override PartName="/ppt/charts/colors20.xml" ContentType="application/vnd.ms-office.chartcolorstyle+xml"/>
  <Override PartName="/ppt/charts/style21.xml" ContentType="application/vnd.ms-office.chartstyle+xml"/>
  <Override PartName="/ppt/charts/colors21.xml" ContentType="application/vnd.ms-office.chartcolorstyle+xml"/>
  <Override PartName="/ppt/charts/style22.xml" ContentType="application/vnd.ms-office.chartstyle+xml"/>
  <Override PartName="/ppt/charts/colors22.xml" ContentType="application/vnd.ms-office.chartcolorstyle+xml"/>
  <Override PartName="/ppt/charts/style23.xml" ContentType="application/vnd.ms-office.chartstyle+xml"/>
  <Override PartName="/ppt/charts/colors23.xml" ContentType="application/vnd.ms-office.chartcolorstyle+xml"/>
  <Override PartName="/ppt/charts/style24.xml" ContentType="application/vnd.ms-office.chartstyle+xml"/>
  <Override PartName="/ppt/charts/colors24.xml" ContentType="application/vnd.ms-office.chartcolorstyle+xml"/>
  <Override PartName="/ppt/charts/style25.xml" ContentType="application/vnd.ms-office.chartstyle+xml"/>
  <Override PartName="/ppt/charts/colors25.xml" ContentType="application/vnd.ms-office.chartcolorstyle+xml"/>
  <Override PartName="/ppt/charts/style26.xml" ContentType="application/vnd.ms-office.chartstyle+xml"/>
  <Override PartName="/ppt/charts/colors26.xml" ContentType="application/vnd.ms-office.chartcolorstyle+xml"/>
  <Override PartName="/ppt/charts/style27.xml" ContentType="application/vnd.ms-office.chartstyle+xml"/>
  <Override PartName="/ppt/charts/colors27.xml" ContentType="application/vnd.ms-office.chartcolorstyle+xml"/>
  <Override PartName="/ppt/charts/style28.xml" ContentType="application/vnd.ms-office.chartstyle+xml"/>
  <Override PartName="/ppt/charts/colors28.xml" ContentType="application/vnd.ms-office.chartcolorstyle+xml"/>
  <Override PartName="/ppt/charts/style29.xml" ContentType="application/vnd.ms-office.chartstyle+xml"/>
  <Override PartName="/ppt/charts/colors29.xml" ContentType="application/vnd.ms-office.chartcolorstyle+xml"/>
  <Override PartName="/ppt/charts/style30.xml" ContentType="application/vnd.ms-office.chartstyle+xml"/>
  <Override PartName="/ppt/charts/colors30.xml" ContentType="application/vnd.ms-office.chartcolorstyle+xml"/>
  <Override PartName="/ppt/charts/style31.xml" ContentType="application/vnd.ms-office.chartstyle+xml"/>
  <Override PartName="/ppt/charts/colors31.xml" ContentType="application/vnd.ms-office.chartcolorstyle+xml"/>
  <Override PartName="/ppt/charts/style32.xml" ContentType="application/vnd.ms-office.chartstyle+xml"/>
  <Override PartName="/ppt/charts/colors32.xml" ContentType="application/vnd.ms-office.chartcolorstyle+xml"/>
  <Override PartName="/ppt/charts/style33.xml" ContentType="application/vnd.ms-office.chartstyle+xml"/>
  <Override PartName="/ppt/charts/colors33.xml" ContentType="application/vnd.ms-office.chartcolorstyle+xml"/>
  <Override PartName="/ppt/charts/style34.xml" ContentType="application/vnd.ms-office.chartstyle+xml"/>
  <Override PartName="/ppt/charts/colors34.xml" ContentType="application/vnd.ms-office.chartcolorstyle+xml"/>
  <Override PartName="/ppt/charts/style35.xml" ContentType="application/vnd.ms-office.chartstyle+xml"/>
  <Override PartName="/ppt/charts/colors35.xml" ContentType="application/vnd.ms-office.chartcolorstyle+xml"/>
  <Override PartName="/ppt/charts/style36.xml" ContentType="application/vnd.ms-office.chartstyle+xml"/>
  <Override PartName="/ppt/charts/colors36.xml" ContentType="application/vnd.ms-office.chartcolorstyle+xml"/>
  <Override PartName="/ppt/charts/style37.xml" ContentType="application/vnd.ms-office.chartstyle+xml"/>
  <Override PartName="/ppt/charts/colors37.xml" ContentType="application/vnd.ms-office.chartcolorstyle+xml"/>
  <Override PartName="/ppt/charts/style38.xml" ContentType="application/vnd.ms-office.chartstyle+xml"/>
  <Override PartName="/ppt/charts/colors38.xml" ContentType="application/vnd.ms-office.chartcolorstyle+xml"/>
  <Override PartName="/ppt/charts/style39.xml" ContentType="application/vnd.ms-office.chartstyle+xml"/>
  <Override PartName="/ppt/charts/colors39.xml" ContentType="application/vnd.ms-office.chartcolorstyle+xml"/>
  <Override PartName="/ppt/charts/style40.xml" ContentType="application/vnd.ms-office.chartstyle+xml"/>
  <Override PartName="/ppt/charts/colors40.xml" ContentType="application/vnd.ms-office.chartcolorstyle+xml"/>
  <Override PartName="/ppt/charts/style41.xml" ContentType="application/vnd.ms-office.chartstyle+xml"/>
  <Override PartName="/ppt/charts/colors41.xml" ContentType="application/vnd.ms-office.chartcolorstyle+xml"/>
  <Override PartName="/ppt/charts/style42.xml" ContentType="application/vnd.ms-office.chartstyle+xml"/>
  <Override PartName="/ppt/charts/colors42.xml" ContentType="application/vnd.ms-office.chartcolorstyle+xml"/>
  <Override PartName="/ppt/charts/style43.xml" ContentType="application/vnd.ms-office.chartstyle+xml"/>
  <Override PartName="/ppt/charts/colors43.xml" ContentType="application/vnd.ms-office.chartcolorstyle+xml"/>
  <Override PartName="/ppt/charts/style44.xml" ContentType="application/vnd.ms-office.chartstyle+xml"/>
  <Override PartName="/ppt/charts/colors44.xml" ContentType="application/vnd.ms-office.chartcolorstyle+xml"/>
  <Override PartName="/ppt/charts/style45.xml" ContentType="application/vnd.ms-office.chartstyle+xml"/>
  <Override PartName="/ppt/charts/colors45.xml" ContentType="application/vnd.ms-office.chartcolorstyle+xml"/>
  <Override PartName="/ppt/charts/style46.xml" ContentType="application/vnd.ms-office.chartstyle+xml"/>
  <Override PartName="/ppt/charts/colors46.xml" ContentType="application/vnd.ms-office.chartcolorstyle+xml"/>
  <Override PartName="/ppt/charts/style47.xml" ContentType="application/vnd.ms-office.chartstyle+xml"/>
  <Override PartName="/ppt/charts/colors47.xml" ContentType="application/vnd.ms-office.chartcolorstyle+xml"/>
  <Override PartName="/ppt/charts/style48.xml" ContentType="application/vnd.ms-office.chartstyle+xml"/>
  <Override PartName="/ppt/charts/colors48.xml" ContentType="application/vnd.ms-office.chartcolorstyle+xml"/>
  <Override PartName="/ppt/charts/style49.xml" ContentType="application/vnd.ms-office.chartstyle+xml"/>
  <Override PartName="/ppt/charts/colors49.xml" ContentType="application/vnd.ms-office.chartcolorstyle+xml"/>
  <Override PartName="/ppt/charts/style50.xml" ContentType="application/vnd.ms-office.chartstyle+xml"/>
  <Override PartName="/ppt/charts/colors50.xml" ContentType="application/vnd.ms-office.chartcolorstyle+xml"/>
  <Override PartName="/ppt/charts/style51.xml" ContentType="application/vnd.ms-office.chartstyle+xml"/>
  <Override PartName="/ppt/charts/colors51.xml" ContentType="application/vnd.ms-office.chartcolorstyle+xml"/>
  <Override PartName="/ppt/charts/style52.xml" ContentType="application/vnd.ms-office.chartstyle+xml"/>
  <Override PartName="/ppt/charts/colors52.xml" ContentType="application/vnd.ms-office.chartcolorstyle+xml"/>
  <Override PartName="/ppt/charts/style53.xml" ContentType="application/vnd.ms-office.chartstyle+xml"/>
  <Override PartName="/ppt/charts/colors53.xml" ContentType="application/vnd.ms-office.chartcolorstyle+xml"/>
  <Override PartName="/ppt/charts/style54.xml" ContentType="application/vnd.ms-office.chartstyle+xml"/>
  <Override PartName="/ppt/charts/colors54.xml" ContentType="application/vnd.ms-office.chartcolorstyle+xml"/>
  <Override PartName="/ppt/charts/style55.xml" ContentType="application/vnd.ms-office.chartstyle+xml"/>
  <Override PartName="/ppt/charts/colors55.xml" ContentType="application/vnd.ms-office.chartcolorstyle+xml"/>
  <Override PartName="/ppt/charts/style56.xml" ContentType="application/vnd.ms-office.chartstyle+xml"/>
  <Override PartName="/ppt/charts/colors56.xml" ContentType="application/vnd.ms-office.chartcolorstyle+xml"/>
  <Override PartName="/ppt/charts/style57.xml" ContentType="application/vnd.ms-office.chartstyle+xml"/>
  <Override PartName="/ppt/charts/colors57.xml" ContentType="application/vnd.ms-office.chartcolorstyle+xml"/>
  <Override PartName="/ppt/charts/style58.xml" ContentType="application/vnd.ms-office.chartstyle+xml"/>
  <Override PartName="/ppt/charts/colors58.xml" ContentType="application/vnd.ms-office.chartcolorstyle+xml"/>
  <Override PartName="/ppt/charts/style59.xml" ContentType="application/vnd.ms-office.chartstyle+xml"/>
  <Override PartName="/ppt/charts/colors59.xml" ContentType="application/vnd.ms-office.chartcolorstyle+xml"/>
  <Override PartName="/ppt/charts/style60.xml" ContentType="application/vnd.ms-office.chartstyle+xml"/>
  <Override PartName="/ppt/charts/colors60.xml" ContentType="application/vnd.ms-office.chartcolorstyle+xml"/>
  <Override PartName="/ppt/charts/style61.xml" ContentType="application/vnd.ms-office.chartstyle+xml"/>
  <Override PartName="/ppt/charts/colors6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handoutMasterIdLst>
    <p:handoutMasterId r:id="rId56"/>
  </p:handoutMasterIdLst>
  <p:sldIdLst>
    <p:sldId id="267" r:id="rId2"/>
    <p:sldId id="343" r:id="rId3"/>
    <p:sldId id="344" r:id="rId4"/>
    <p:sldId id="337" r:id="rId5"/>
    <p:sldId id="348" r:id="rId6"/>
    <p:sldId id="349" r:id="rId7"/>
    <p:sldId id="529" r:id="rId8"/>
    <p:sldId id="534" r:id="rId9"/>
    <p:sldId id="424" r:id="rId10"/>
    <p:sldId id="535" r:id="rId11"/>
    <p:sldId id="425" r:id="rId12"/>
    <p:sldId id="536" r:id="rId13"/>
    <p:sldId id="427" r:id="rId14"/>
    <p:sldId id="426" r:id="rId15"/>
    <p:sldId id="537" r:id="rId16"/>
    <p:sldId id="351" r:id="rId17"/>
    <p:sldId id="352" r:id="rId18"/>
    <p:sldId id="538" r:id="rId19"/>
    <p:sldId id="539" r:id="rId20"/>
    <p:sldId id="353" r:id="rId21"/>
    <p:sldId id="533" r:id="rId22"/>
    <p:sldId id="509" r:id="rId23"/>
    <p:sldId id="510" r:id="rId24"/>
    <p:sldId id="530" r:id="rId25"/>
    <p:sldId id="511" r:id="rId26"/>
    <p:sldId id="542" r:id="rId27"/>
    <p:sldId id="543" r:id="rId28"/>
    <p:sldId id="544" r:id="rId29"/>
    <p:sldId id="545" r:id="rId30"/>
    <p:sldId id="547" r:id="rId31"/>
    <p:sldId id="365" r:id="rId32"/>
    <p:sldId id="360" r:id="rId33"/>
    <p:sldId id="531" r:id="rId34"/>
    <p:sldId id="478" r:id="rId35"/>
    <p:sldId id="479" r:id="rId36"/>
    <p:sldId id="540" r:id="rId37"/>
    <p:sldId id="541" r:id="rId38"/>
    <p:sldId id="428" r:id="rId39"/>
    <p:sldId id="430" r:id="rId40"/>
    <p:sldId id="519" r:id="rId41"/>
    <p:sldId id="549" r:id="rId42"/>
    <p:sldId id="520" r:id="rId43"/>
    <p:sldId id="521" r:id="rId44"/>
    <p:sldId id="522" r:id="rId45"/>
    <p:sldId id="523" r:id="rId46"/>
    <p:sldId id="550" r:id="rId47"/>
    <p:sldId id="551" r:id="rId48"/>
    <p:sldId id="433" r:id="rId49"/>
    <p:sldId id="548" r:id="rId50"/>
    <p:sldId id="516" r:id="rId51"/>
    <p:sldId id="517" r:id="rId52"/>
    <p:sldId id="518" r:id="rId53"/>
    <p:sldId id="553" r:id="rId54"/>
  </p:sldIdLst>
  <p:sldSz cx="9144000" cy="6858000" type="screen4x3"/>
  <p:notesSz cx="6858000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5770"/>
    <a:srgbClr val="FFFFCC"/>
    <a:srgbClr val="FFFF99"/>
    <a:srgbClr val="CCECFF"/>
    <a:srgbClr val="005E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54" autoAdjust="0"/>
    <p:restoredTop sz="95080" autoAdjust="0"/>
  </p:normalViewPr>
  <p:slideViewPr>
    <p:cSldViewPr>
      <p:cViewPr varScale="1">
        <p:scale>
          <a:sx n="100" d="100"/>
          <a:sy n="100" d="100"/>
        </p:scale>
        <p:origin x="-3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84"/>
      </p:cViewPr>
      <p:guideLst>
        <p:guide orient="horz" pos="3127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Excel_Worksheet11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Excel_Worksheet12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Microsoft_Excel_Worksheet13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Microsoft_Excel_Worksheet14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Microsoft_Excel_Worksheet15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package" Target="../embeddings/Microsoft_Excel_Worksheet16.xlsx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package" Target="../embeddings/Microsoft_Excel_Worksheet17.xlsx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17.xml"/><Relationship Id="rId2" Type="http://schemas.microsoft.com/office/2011/relationships/chartColorStyle" Target="colors17.xml"/><Relationship Id="rId1" Type="http://schemas.openxmlformats.org/officeDocument/2006/relationships/package" Target="../embeddings/Microsoft_Excel_Worksheet18.xlsx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18.xml"/><Relationship Id="rId2" Type="http://schemas.microsoft.com/office/2011/relationships/chartColorStyle" Target="colors18.xml"/><Relationship Id="rId1" Type="http://schemas.openxmlformats.org/officeDocument/2006/relationships/package" Target="../embeddings/Microsoft_Excel_Worksheet19.xlsx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Style" Target="style19.xml"/><Relationship Id="rId2" Type="http://schemas.microsoft.com/office/2011/relationships/chartColorStyle" Target="colors19.xml"/><Relationship Id="rId1" Type="http://schemas.openxmlformats.org/officeDocument/2006/relationships/package" Target="../embeddings/Microsoft_Excel_Worksheet20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Style" Target="style20.xml"/><Relationship Id="rId2" Type="http://schemas.microsoft.com/office/2011/relationships/chartColorStyle" Target="colors20.xml"/><Relationship Id="rId1" Type="http://schemas.openxmlformats.org/officeDocument/2006/relationships/package" Target="../embeddings/Microsoft_Excel_Worksheet21.xlsx"/></Relationships>
</file>

<file path=ppt/charts/_rels/chart21.xml.rels><?xml version="1.0" encoding="UTF-8" standalone="yes"?>
<Relationships xmlns="http://schemas.openxmlformats.org/package/2006/relationships"><Relationship Id="rId3" Type="http://schemas.microsoft.com/office/2011/relationships/chartStyle" Target="style21.xml"/><Relationship Id="rId2" Type="http://schemas.microsoft.com/office/2011/relationships/chartColorStyle" Target="colors21.xml"/><Relationship Id="rId1" Type="http://schemas.openxmlformats.org/officeDocument/2006/relationships/package" Target="../embeddings/Microsoft_Excel_Worksheet22.xlsx"/></Relationships>
</file>

<file path=ppt/charts/_rels/chart22.xml.rels><?xml version="1.0" encoding="UTF-8" standalone="yes"?>
<Relationships xmlns="http://schemas.openxmlformats.org/package/2006/relationships"><Relationship Id="rId3" Type="http://schemas.microsoft.com/office/2011/relationships/chartStyle" Target="style22.xml"/><Relationship Id="rId2" Type="http://schemas.microsoft.com/office/2011/relationships/chartColorStyle" Target="colors22.xml"/><Relationship Id="rId1" Type="http://schemas.openxmlformats.org/officeDocument/2006/relationships/package" Target="../embeddings/Microsoft_Excel_Worksheet23.xlsx"/></Relationships>
</file>

<file path=ppt/charts/_rels/chart23.xml.rels><?xml version="1.0" encoding="UTF-8" standalone="yes"?>
<Relationships xmlns="http://schemas.openxmlformats.org/package/2006/relationships"><Relationship Id="rId3" Type="http://schemas.microsoft.com/office/2011/relationships/chartStyle" Target="style23.xml"/><Relationship Id="rId2" Type="http://schemas.microsoft.com/office/2011/relationships/chartColorStyle" Target="colors23.xml"/><Relationship Id="rId1" Type="http://schemas.openxmlformats.org/officeDocument/2006/relationships/package" Target="../embeddings/Microsoft_Excel_Worksheet24.xlsx"/></Relationships>
</file>

<file path=ppt/charts/_rels/chart24.xml.rels><?xml version="1.0" encoding="UTF-8" standalone="yes"?>
<Relationships xmlns="http://schemas.openxmlformats.org/package/2006/relationships"><Relationship Id="rId3" Type="http://schemas.microsoft.com/office/2011/relationships/chartStyle" Target="style24.xml"/><Relationship Id="rId2" Type="http://schemas.microsoft.com/office/2011/relationships/chartColorStyle" Target="colors24.xml"/><Relationship Id="rId1" Type="http://schemas.openxmlformats.org/officeDocument/2006/relationships/package" Target="../embeddings/Microsoft_Excel_Worksheet25.xlsx"/></Relationships>
</file>

<file path=ppt/charts/_rels/chart25.xml.rels><?xml version="1.0" encoding="UTF-8" standalone="yes"?>
<Relationships xmlns="http://schemas.openxmlformats.org/package/2006/relationships"><Relationship Id="rId3" Type="http://schemas.microsoft.com/office/2011/relationships/chartStyle" Target="style25.xml"/><Relationship Id="rId2" Type="http://schemas.microsoft.com/office/2011/relationships/chartColorStyle" Target="colors25.xml"/><Relationship Id="rId1" Type="http://schemas.openxmlformats.org/officeDocument/2006/relationships/package" Target="../embeddings/Microsoft_Excel_Worksheet26.xlsx"/></Relationships>
</file>

<file path=ppt/charts/_rels/chart26.xml.rels><?xml version="1.0" encoding="UTF-8" standalone="yes"?>
<Relationships xmlns="http://schemas.openxmlformats.org/package/2006/relationships"><Relationship Id="rId3" Type="http://schemas.microsoft.com/office/2011/relationships/chartStyle" Target="style26.xml"/><Relationship Id="rId2" Type="http://schemas.microsoft.com/office/2011/relationships/chartColorStyle" Target="colors26.xml"/><Relationship Id="rId1" Type="http://schemas.openxmlformats.org/officeDocument/2006/relationships/package" Target="../embeddings/Microsoft_Excel_Worksheet27.xlsx"/></Relationships>
</file>

<file path=ppt/charts/_rels/chart27.xml.rels><?xml version="1.0" encoding="UTF-8" standalone="yes"?>
<Relationships xmlns="http://schemas.openxmlformats.org/package/2006/relationships"><Relationship Id="rId3" Type="http://schemas.microsoft.com/office/2011/relationships/chartStyle" Target="style27.xml"/><Relationship Id="rId2" Type="http://schemas.microsoft.com/office/2011/relationships/chartColorStyle" Target="colors27.xml"/><Relationship Id="rId1" Type="http://schemas.openxmlformats.org/officeDocument/2006/relationships/package" Target="../embeddings/Microsoft_Excel_Worksheet28.xlsx"/></Relationships>
</file>

<file path=ppt/charts/_rels/chart28.xml.rels><?xml version="1.0" encoding="UTF-8" standalone="yes"?>
<Relationships xmlns="http://schemas.openxmlformats.org/package/2006/relationships"><Relationship Id="rId3" Type="http://schemas.microsoft.com/office/2011/relationships/chartStyle" Target="style28.xml"/><Relationship Id="rId2" Type="http://schemas.microsoft.com/office/2011/relationships/chartColorStyle" Target="colors28.xml"/><Relationship Id="rId1" Type="http://schemas.openxmlformats.org/officeDocument/2006/relationships/package" Target="../embeddings/Microsoft_Excel_Worksheet29.xlsx"/></Relationships>
</file>

<file path=ppt/charts/_rels/chart29.xml.rels><?xml version="1.0" encoding="UTF-8" standalone="yes"?>
<Relationships xmlns="http://schemas.openxmlformats.org/package/2006/relationships"><Relationship Id="rId3" Type="http://schemas.microsoft.com/office/2011/relationships/chartStyle" Target="style29.xml"/><Relationship Id="rId2" Type="http://schemas.microsoft.com/office/2011/relationships/chartColorStyle" Target="colors29.xml"/><Relationship Id="rId1" Type="http://schemas.openxmlformats.org/officeDocument/2006/relationships/package" Target="../embeddings/Microsoft_Excel_Worksheet30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3" Type="http://schemas.microsoft.com/office/2011/relationships/chartStyle" Target="style30.xml"/><Relationship Id="rId2" Type="http://schemas.microsoft.com/office/2011/relationships/chartColorStyle" Target="colors30.xml"/><Relationship Id="rId1" Type="http://schemas.openxmlformats.org/officeDocument/2006/relationships/package" Target="../embeddings/Microsoft_Excel_Worksheet31.xlsx"/></Relationships>
</file>

<file path=ppt/charts/_rels/chart31.xml.rels><?xml version="1.0" encoding="UTF-8" standalone="yes"?>
<Relationships xmlns="http://schemas.openxmlformats.org/package/2006/relationships"><Relationship Id="rId3" Type="http://schemas.microsoft.com/office/2011/relationships/chartStyle" Target="style31.xml"/><Relationship Id="rId2" Type="http://schemas.microsoft.com/office/2011/relationships/chartColorStyle" Target="colors31.xml"/><Relationship Id="rId1" Type="http://schemas.openxmlformats.org/officeDocument/2006/relationships/package" Target="../embeddings/Microsoft_Excel_Worksheet32.xlsx"/></Relationships>
</file>

<file path=ppt/charts/_rels/chart32.xml.rels><?xml version="1.0" encoding="UTF-8" standalone="yes"?>
<Relationships xmlns="http://schemas.openxmlformats.org/package/2006/relationships"><Relationship Id="rId3" Type="http://schemas.microsoft.com/office/2011/relationships/chartStyle" Target="style32.xml"/><Relationship Id="rId2" Type="http://schemas.microsoft.com/office/2011/relationships/chartColorStyle" Target="colors32.xml"/><Relationship Id="rId1" Type="http://schemas.openxmlformats.org/officeDocument/2006/relationships/package" Target="../embeddings/Microsoft_Excel_Worksheet33.xlsx"/></Relationships>
</file>

<file path=ppt/charts/_rels/chart33.xml.rels><?xml version="1.0" encoding="UTF-8" standalone="yes"?>
<Relationships xmlns="http://schemas.openxmlformats.org/package/2006/relationships"><Relationship Id="rId3" Type="http://schemas.microsoft.com/office/2011/relationships/chartStyle" Target="style33.xml"/><Relationship Id="rId2" Type="http://schemas.microsoft.com/office/2011/relationships/chartColorStyle" Target="colors33.xml"/><Relationship Id="rId1" Type="http://schemas.openxmlformats.org/officeDocument/2006/relationships/package" Target="../embeddings/Microsoft_Excel_Worksheet34.xlsx"/></Relationships>
</file>

<file path=ppt/charts/_rels/chart34.xml.rels><?xml version="1.0" encoding="UTF-8" standalone="yes"?>
<Relationships xmlns="http://schemas.openxmlformats.org/package/2006/relationships"><Relationship Id="rId3" Type="http://schemas.microsoft.com/office/2011/relationships/chartStyle" Target="style34.xml"/><Relationship Id="rId2" Type="http://schemas.microsoft.com/office/2011/relationships/chartColorStyle" Target="colors34.xml"/><Relationship Id="rId1" Type="http://schemas.openxmlformats.org/officeDocument/2006/relationships/package" Target="../embeddings/Microsoft_Excel_Worksheet35.xlsx"/></Relationships>
</file>

<file path=ppt/charts/_rels/chart35.xml.rels><?xml version="1.0" encoding="UTF-8" standalone="yes"?>
<Relationships xmlns="http://schemas.openxmlformats.org/package/2006/relationships"><Relationship Id="rId3" Type="http://schemas.microsoft.com/office/2011/relationships/chartStyle" Target="style35.xml"/><Relationship Id="rId2" Type="http://schemas.microsoft.com/office/2011/relationships/chartColorStyle" Target="colors35.xml"/><Relationship Id="rId1" Type="http://schemas.openxmlformats.org/officeDocument/2006/relationships/package" Target="../embeddings/Microsoft_Excel_Worksheet36.xlsx"/></Relationships>
</file>

<file path=ppt/charts/_rels/chart36.xml.rels><?xml version="1.0" encoding="UTF-8" standalone="yes"?>
<Relationships xmlns="http://schemas.openxmlformats.org/package/2006/relationships"><Relationship Id="rId3" Type="http://schemas.microsoft.com/office/2011/relationships/chartStyle" Target="style36.xml"/><Relationship Id="rId2" Type="http://schemas.microsoft.com/office/2011/relationships/chartColorStyle" Target="colors36.xml"/><Relationship Id="rId1" Type="http://schemas.openxmlformats.org/officeDocument/2006/relationships/package" Target="../embeddings/Microsoft_Excel_Worksheet37.xlsx"/></Relationships>
</file>

<file path=ppt/charts/_rels/chart37.xml.rels><?xml version="1.0" encoding="UTF-8" standalone="yes"?>
<Relationships xmlns="http://schemas.openxmlformats.org/package/2006/relationships"><Relationship Id="rId3" Type="http://schemas.microsoft.com/office/2011/relationships/chartStyle" Target="style37.xml"/><Relationship Id="rId2" Type="http://schemas.microsoft.com/office/2011/relationships/chartColorStyle" Target="colors37.xml"/><Relationship Id="rId1" Type="http://schemas.openxmlformats.org/officeDocument/2006/relationships/package" Target="../embeddings/Microsoft_Excel_Worksheet38.xlsx"/></Relationships>
</file>

<file path=ppt/charts/_rels/chart38.xml.rels><?xml version="1.0" encoding="UTF-8" standalone="yes"?>
<Relationships xmlns="http://schemas.openxmlformats.org/package/2006/relationships"><Relationship Id="rId3" Type="http://schemas.microsoft.com/office/2011/relationships/chartStyle" Target="style38.xml"/><Relationship Id="rId2" Type="http://schemas.microsoft.com/office/2011/relationships/chartColorStyle" Target="colors38.xml"/><Relationship Id="rId1" Type="http://schemas.openxmlformats.org/officeDocument/2006/relationships/package" Target="../embeddings/Microsoft_Excel_Worksheet39.xlsx"/></Relationships>
</file>

<file path=ppt/charts/_rels/chart39.xml.rels><?xml version="1.0" encoding="UTF-8" standalone="yes"?>
<Relationships xmlns="http://schemas.openxmlformats.org/package/2006/relationships"><Relationship Id="rId3" Type="http://schemas.microsoft.com/office/2011/relationships/chartStyle" Target="style39.xml"/><Relationship Id="rId2" Type="http://schemas.microsoft.com/office/2011/relationships/chartColorStyle" Target="colors39.xml"/><Relationship Id="rId1" Type="http://schemas.openxmlformats.org/officeDocument/2006/relationships/package" Target="../embeddings/Microsoft_Excel_Worksheet40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5.xlsx"/></Relationships>
</file>

<file path=ppt/charts/_rels/chart40.xml.rels><?xml version="1.0" encoding="UTF-8" standalone="yes"?>
<Relationships xmlns="http://schemas.openxmlformats.org/package/2006/relationships"><Relationship Id="rId3" Type="http://schemas.microsoft.com/office/2011/relationships/chartStyle" Target="style40.xml"/><Relationship Id="rId2" Type="http://schemas.microsoft.com/office/2011/relationships/chartColorStyle" Target="colors40.xml"/><Relationship Id="rId1" Type="http://schemas.openxmlformats.org/officeDocument/2006/relationships/package" Target="../embeddings/Microsoft_Excel_Worksheet41.xlsx"/></Relationships>
</file>

<file path=ppt/charts/_rels/chart41.xml.rels><?xml version="1.0" encoding="UTF-8" standalone="yes"?>
<Relationships xmlns="http://schemas.openxmlformats.org/package/2006/relationships"><Relationship Id="rId3" Type="http://schemas.microsoft.com/office/2011/relationships/chartStyle" Target="style41.xml"/><Relationship Id="rId2" Type="http://schemas.microsoft.com/office/2011/relationships/chartColorStyle" Target="colors41.xml"/><Relationship Id="rId1" Type="http://schemas.openxmlformats.org/officeDocument/2006/relationships/package" Target="../embeddings/Microsoft_Excel_Worksheet42.xlsx"/></Relationships>
</file>

<file path=ppt/charts/_rels/chart42.xml.rels><?xml version="1.0" encoding="UTF-8" standalone="yes"?>
<Relationships xmlns="http://schemas.openxmlformats.org/package/2006/relationships"><Relationship Id="rId3" Type="http://schemas.microsoft.com/office/2011/relationships/chartStyle" Target="style42.xml"/><Relationship Id="rId2" Type="http://schemas.microsoft.com/office/2011/relationships/chartColorStyle" Target="colors42.xml"/><Relationship Id="rId1" Type="http://schemas.openxmlformats.org/officeDocument/2006/relationships/package" Target="../embeddings/Microsoft_Excel_Worksheet43.xlsx"/></Relationships>
</file>

<file path=ppt/charts/_rels/chart43.xml.rels><?xml version="1.0" encoding="UTF-8" standalone="yes"?>
<Relationships xmlns="http://schemas.openxmlformats.org/package/2006/relationships"><Relationship Id="rId3" Type="http://schemas.microsoft.com/office/2011/relationships/chartStyle" Target="style43.xml"/><Relationship Id="rId2" Type="http://schemas.microsoft.com/office/2011/relationships/chartColorStyle" Target="colors43.xml"/><Relationship Id="rId1" Type="http://schemas.openxmlformats.org/officeDocument/2006/relationships/package" Target="../embeddings/Microsoft_Excel_Worksheet44.xlsx"/></Relationships>
</file>

<file path=ppt/charts/_rels/chart44.xml.rels><?xml version="1.0" encoding="UTF-8" standalone="yes"?>
<Relationships xmlns="http://schemas.openxmlformats.org/package/2006/relationships"><Relationship Id="rId3" Type="http://schemas.microsoft.com/office/2011/relationships/chartStyle" Target="style44.xml"/><Relationship Id="rId2" Type="http://schemas.microsoft.com/office/2011/relationships/chartColorStyle" Target="colors44.xml"/><Relationship Id="rId1" Type="http://schemas.openxmlformats.org/officeDocument/2006/relationships/package" Target="../embeddings/Microsoft_Excel_Worksheet45.xlsx"/></Relationships>
</file>

<file path=ppt/charts/_rels/chart45.xml.rels><?xml version="1.0" encoding="UTF-8" standalone="yes"?>
<Relationships xmlns="http://schemas.openxmlformats.org/package/2006/relationships"><Relationship Id="rId3" Type="http://schemas.microsoft.com/office/2011/relationships/chartStyle" Target="style45.xml"/><Relationship Id="rId2" Type="http://schemas.microsoft.com/office/2011/relationships/chartColorStyle" Target="colors45.xml"/><Relationship Id="rId1" Type="http://schemas.openxmlformats.org/officeDocument/2006/relationships/package" Target="../embeddings/Microsoft_Excel_Worksheet46.xlsx"/></Relationships>
</file>

<file path=ppt/charts/_rels/chart46.xml.rels><?xml version="1.0" encoding="UTF-8" standalone="yes"?>
<Relationships xmlns="http://schemas.openxmlformats.org/package/2006/relationships"><Relationship Id="rId3" Type="http://schemas.microsoft.com/office/2011/relationships/chartStyle" Target="style46.xml"/><Relationship Id="rId2" Type="http://schemas.microsoft.com/office/2011/relationships/chartColorStyle" Target="colors46.xml"/><Relationship Id="rId1" Type="http://schemas.openxmlformats.org/officeDocument/2006/relationships/package" Target="../embeddings/Microsoft_Excel_Worksheet47.xlsx"/></Relationships>
</file>

<file path=ppt/charts/_rels/chart47.xml.rels><?xml version="1.0" encoding="UTF-8" standalone="yes"?>
<Relationships xmlns="http://schemas.openxmlformats.org/package/2006/relationships"><Relationship Id="rId3" Type="http://schemas.microsoft.com/office/2011/relationships/chartStyle" Target="style47.xml"/><Relationship Id="rId2" Type="http://schemas.microsoft.com/office/2011/relationships/chartColorStyle" Target="colors47.xml"/><Relationship Id="rId1" Type="http://schemas.openxmlformats.org/officeDocument/2006/relationships/package" Target="../embeddings/Microsoft_Excel_Worksheet48.xlsx"/></Relationships>
</file>

<file path=ppt/charts/_rels/chart48.xml.rels><?xml version="1.0" encoding="UTF-8" standalone="yes"?>
<Relationships xmlns="http://schemas.openxmlformats.org/package/2006/relationships"><Relationship Id="rId3" Type="http://schemas.microsoft.com/office/2011/relationships/chartStyle" Target="style48.xml"/><Relationship Id="rId2" Type="http://schemas.microsoft.com/office/2011/relationships/chartColorStyle" Target="colors48.xml"/><Relationship Id="rId1" Type="http://schemas.openxmlformats.org/officeDocument/2006/relationships/package" Target="../embeddings/Microsoft_Excel_Worksheet49.xlsx"/></Relationships>
</file>

<file path=ppt/charts/_rels/chart49.xml.rels><?xml version="1.0" encoding="UTF-8" standalone="yes"?>
<Relationships xmlns="http://schemas.openxmlformats.org/package/2006/relationships"><Relationship Id="rId3" Type="http://schemas.microsoft.com/office/2011/relationships/chartStyle" Target="style49.xml"/><Relationship Id="rId2" Type="http://schemas.microsoft.com/office/2011/relationships/chartColorStyle" Target="colors49.xml"/><Relationship Id="rId1" Type="http://schemas.openxmlformats.org/officeDocument/2006/relationships/package" Target="../embeddings/Microsoft_Excel_Worksheet50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6.xlsx"/><Relationship Id="rId4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microsoft.com/office/2011/relationships/chartStyle" Target="style50.xml"/><Relationship Id="rId2" Type="http://schemas.microsoft.com/office/2011/relationships/chartColorStyle" Target="colors50.xml"/><Relationship Id="rId1" Type="http://schemas.openxmlformats.org/officeDocument/2006/relationships/package" Target="../embeddings/Microsoft_Excel_Worksheet51.xlsx"/></Relationships>
</file>

<file path=ppt/charts/_rels/chart51.xml.rels><?xml version="1.0" encoding="UTF-8" standalone="yes"?>
<Relationships xmlns="http://schemas.openxmlformats.org/package/2006/relationships"><Relationship Id="rId3" Type="http://schemas.microsoft.com/office/2011/relationships/chartStyle" Target="style51.xml"/><Relationship Id="rId2" Type="http://schemas.microsoft.com/office/2011/relationships/chartColorStyle" Target="colors51.xml"/><Relationship Id="rId1" Type="http://schemas.openxmlformats.org/officeDocument/2006/relationships/package" Target="../embeddings/Microsoft_Excel_Worksheet52.xlsx"/></Relationships>
</file>

<file path=ppt/charts/_rels/chart52.xml.rels><?xml version="1.0" encoding="UTF-8" standalone="yes"?>
<Relationships xmlns="http://schemas.openxmlformats.org/package/2006/relationships"><Relationship Id="rId3" Type="http://schemas.microsoft.com/office/2011/relationships/chartStyle" Target="style52.xml"/><Relationship Id="rId2" Type="http://schemas.microsoft.com/office/2011/relationships/chartColorStyle" Target="colors52.xml"/><Relationship Id="rId1" Type="http://schemas.openxmlformats.org/officeDocument/2006/relationships/package" Target="../embeddings/Microsoft_Excel_Worksheet53.xlsx"/></Relationships>
</file>

<file path=ppt/charts/_rels/chart53.xml.rels><?xml version="1.0" encoding="UTF-8" standalone="yes"?>
<Relationships xmlns="http://schemas.openxmlformats.org/package/2006/relationships"><Relationship Id="rId3" Type="http://schemas.microsoft.com/office/2011/relationships/chartStyle" Target="style53.xml"/><Relationship Id="rId2" Type="http://schemas.microsoft.com/office/2011/relationships/chartColorStyle" Target="colors53.xml"/><Relationship Id="rId1" Type="http://schemas.openxmlformats.org/officeDocument/2006/relationships/package" Target="../embeddings/Microsoft_Excel_Worksheet54.xlsx"/></Relationships>
</file>

<file path=ppt/charts/_rels/chart54.xml.rels><?xml version="1.0" encoding="UTF-8" standalone="yes"?>
<Relationships xmlns="http://schemas.openxmlformats.org/package/2006/relationships"><Relationship Id="rId3" Type="http://schemas.microsoft.com/office/2011/relationships/chartStyle" Target="style54.xml"/><Relationship Id="rId2" Type="http://schemas.microsoft.com/office/2011/relationships/chartColorStyle" Target="colors54.xml"/><Relationship Id="rId1" Type="http://schemas.openxmlformats.org/officeDocument/2006/relationships/package" Target="../embeddings/Microsoft_Excel_Worksheet55.xlsx"/></Relationships>
</file>

<file path=ppt/charts/_rels/chart55.xml.rels><?xml version="1.0" encoding="UTF-8" standalone="yes"?>
<Relationships xmlns="http://schemas.openxmlformats.org/package/2006/relationships"><Relationship Id="rId3" Type="http://schemas.microsoft.com/office/2011/relationships/chartStyle" Target="style55.xml"/><Relationship Id="rId2" Type="http://schemas.microsoft.com/office/2011/relationships/chartColorStyle" Target="colors55.xml"/><Relationship Id="rId1" Type="http://schemas.openxmlformats.org/officeDocument/2006/relationships/package" Target="../embeddings/Microsoft_Excel_Worksheet56.xlsx"/></Relationships>
</file>

<file path=ppt/charts/_rels/chart56.xml.rels><?xml version="1.0" encoding="UTF-8" standalone="yes"?>
<Relationships xmlns="http://schemas.openxmlformats.org/package/2006/relationships"><Relationship Id="rId3" Type="http://schemas.microsoft.com/office/2011/relationships/chartStyle" Target="style56.xml"/><Relationship Id="rId2" Type="http://schemas.microsoft.com/office/2011/relationships/chartColorStyle" Target="colors56.xml"/><Relationship Id="rId1" Type="http://schemas.openxmlformats.org/officeDocument/2006/relationships/package" Target="../embeddings/Microsoft_Excel_Worksheet57.xlsx"/></Relationships>
</file>

<file path=ppt/charts/_rels/chart57.xml.rels><?xml version="1.0" encoding="UTF-8" standalone="yes"?>
<Relationships xmlns="http://schemas.openxmlformats.org/package/2006/relationships"><Relationship Id="rId3" Type="http://schemas.microsoft.com/office/2011/relationships/chartStyle" Target="style57.xml"/><Relationship Id="rId2" Type="http://schemas.microsoft.com/office/2011/relationships/chartColorStyle" Target="colors57.xml"/><Relationship Id="rId1" Type="http://schemas.openxmlformats.org/officeDocument/2006/relationships/package" Target="../embeddings/Microsoft_Excel_Worksheet58.xlsx"/></Relationships>
</file>

<file path=ppt/charts/_rels/chart58.xml.rels><?xml version="1.0" encoding="UTF-8" standalone="yes"?>
<Relationships xmlns="http://schemas.openxmlformats.org/package/2006/relationships"><Relationship Id="rId3" Type="http://schemas.microsoft.com/office/2011/relationships/chartStyle" Target="style58.xml"/><Relationship Id="rId2" Type="http://schemas.microsoft.com/office/2011/relationships/chartColorStyle" Target="colors58.xml"/><Relationship Id="rId1" Type="http://schemas.openxmlformats.org/officeDocument/2006/relationships/package" Target="../embeddings/Microsoft_Excel_Worksheet59.xlsx"/></Relationships>
</file>

<file path=ppt/charts/_rels/chart59.xml.rels><?xml version="1.0" encoding="UTF-8" standalone="yes"?>
<Relationships xmlns="http://schemas.openxmlformats.org/package/2006/relationships"><Relationship Id="rId3" Type="http://schemas.microsoft.com/office/2011/relationships/chartStyle" Target="style59.xml"/><Relationship Id="rId2" Type="http://schemas.microsoft.com/office/2011/relationships/chartColorStyle" Target="colors59.xml"/><Relationship Id="rId1" Type="http://schemas.openxmlformats.org/officeDocument/2006/relationships/package" Target="../embeddings/Microsoft_Excel_Worksheet60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7.xlsx"/></Relationships>
</file>

<file path=ppt/charts/_rels/chart60.xml.rels><?xml version="1.0" encoding="UTF-8" standalone="yes"?>
<Relationships xmlns="http://schemas.openxmlformats.org/package/2006/relationships"><Relationship Id="rId3" Type="http://schemas.microsoft.com/office/2011/relationships/chartStyle" Target="style60.xml"/><Relationship Id="rId2" Type="http://schemas.microsoft.com/office/2011/relationships/chartColorStyle" Target="colors60.xml"/><Relationship Id="rId1" Type="http://schemas.openxmlformats.org/officeDocument/2006/relationships/package" Target="../embeddings/Microsoft_Excel_Worksheet61.xlsx"/></Relationships>
</file>

<file path=ppt/charts/_rels/chart61.xml.rels><?xml version="1.0" encoding="UTF-8" standalone="yes"?>
<Relationships xmlns="http://schemas.openxmlformats.org/package/2006/relationships"><Relationship Id="rId3" Type="http://schemas.microsoft.com/office/2011/relationships/chartStyle" Target="style61.xml"/><Relationship Id="rId2" Type="http://schemas.microsoft.com/office/2011/relationships/chartColorStyle" Target="colors61.xml"/><Relationship Id="rId1" Type="http://schemas.openxmlformats.org/officeDocument/2006/relationships/package" Target="../embeddings/Microsoft_Excel_Worksheet62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8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9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Excel_Worksheet10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1807468716715955"/>
          <c:y val="0.39513313329725108"/>
          <c:w val="0.76385062566568096"/>
          <c:h val="0.47834831430320096"/>
        </c:manualLayout>
      </c:layout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Sexo(%)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Plan1!$A$2:$A$3</c:f>
              <c:strCache>
                <c:ptCount val="2"/>
                <c:pt idx="0">
                  <c:v>Masculino</c:v>
                </c:pt>
                <c:pt idx="1">
                  <c:v>Feminino</c:v>
                </c:pt>
              </c:strCache>
            </c:strRef>
          </c:cat>
          <c:val>
            <c:numRef>
              <c:f>Plan1!$B$2:$B$3</c:f>
              <c:numCache>
                <c:formatCode>0</c:formatCode>
                <c:ptCount val="2"/>
                <c:pt idx="0">
                  <c:v>47.085889570552148</c:v>
                </c:pt>
                <c:pt idx="1">
                  <c:v>52.914110429447859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8713495397504479"/>
          <c:y val="0.10862308782720823"/>
          <c:w val="0.40211515461647857"/>
          <c:h val="0.104663293079483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8973818414850703"/>
          <c:y val="0.14915624999999996"/>
          <c:w val="0.51518400177278945"/>
          <c:h val="0.832093749999999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'Irá Presentear'!$B$1</c:f>
              <c:strCache>
                <c:ptCount val="1"/>
                <c:pt idx="0">
                  <c:v>2015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'Irá Presentear'!$A$2:$A$4</c:f>
              <c:strCache>
                <c:ptCount val="3"/>
                <c:pt idx="0">
                  <c:v>1 a 2 pessoas</c:v>
                </c:pt>
                <c:pt idx="1">
                  <c:v>3 a 4 pessoas</c:v>
                </c:pt>
                <c:pt idx="2">
                  <c:v>Mais de 4 pessoas</c:v>
                </c:pt>
              </c:strCache>
            </c:strRef>
          </c:cat>
          <c:val>
            <c:numRef>
              <c:f>'Irá Presentear'!$B$2:$B$4</c:f>
              <c:numCache>
                <c:formatCode>0</c:formatCode>
                <c:ptCount val="3"/>
                <c:pt idx="0">
                  <c:v>40</c:v>
                </c:pt>
                <c:pt idx="1">
                  <c:v>32</c:v>
                </c:pt>
                <c:pt idx="2">
                  <c:v>28</c:v>
                </c:pt>
              </c:numCache>
            </c:numRef>
          </c:val>
        </c:ser>
        <c:ser>
          <c:idx val="1"/>
          <c:order val="1"/>
          <c:tx>
            <c:strRef>
              <c:f>'Irá Presentear'!$C$1</c:f>
              <c:strCache>
                <c:ptCount val="1"/>
                <c:pt idx="0">
                  <c:v>2014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'Irá Presentear'!$A$2:$A$4</c:f>
              <c:strCache>
                <c:ptCount val="3"/>
                <c:pt idx="0">
                  <c:v>1 a 2 pessoas</c:v>
                </c:pt>
                <c:pt idx="1">
                  <c:v>3 a 4 pessoas</c:v>
                </c:pt>
                <c:pt idx="2">
                  <c:v>Mais de 4 pessoas</c:v>
                </c:pt>
              </c:strCache>
            </c:strRef>
          </c:cat>
          <c:val>
            <c:numRef>
              <c:f>'Irá Presentear'!$C$2:$C$4</c:f>
              <c:numCache>
                <c:formatCode>0</c:formatCode>
                <c:ptCount val="3"/>
                <c:pt idx="0">
                  <c:v>34</c:v>
                </c:pt>
                <c:pt idx="1">
                  <c:v>37</c:v>
                </c:pt>
                <c:pt idx="2">
                  <c:v>29</c:v>
                </c:pt>
              </c:numCache>
            </c:numRef>
          </c:val>
        </c:ser>
        <c:ser>
          <c:idx val="2"/>
          <c:order val="2"/>
          <c:tx>
            <c:strRef>
              <c:f>'Irá Presentear'!$D$1</c:f>
              <c:strCache>
                <c:ptCount val="1"/>
                <c:pt idx="0">
                  <c:v>2013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'Irá Presentear'!$A$2:$A$4</c:f>
              <c:strCache>
                <c:ptCount val="3"/>
                <c:pt idx="0">
                  <c:v>1 a 2 pessoas</c:v>
                </c:pt>
                <c:pt idx="1">
                  <c:v>3 a 4 pessoas</c:v>
                </c:pt>
                <c:pt idx="2">
                  <c:v>Mais de 4 pessoas</c:v>
                </c:pt>
              </c:strCache>
            </c:strRef>
          </c:cat>
          <c:val>
            <c:numRef>
              <c:f>'Irá Presentear'!$D$2:$D$4</c:f>
              <c:numCache>
                <c:formatCode>General</c:formatCode>
                <c:ptCount val="3"/>
                <c:pt idx="0">
                  <c:v>34</c:v>
                </c:pt>
                <c:pt idx="1">
                  <c:v>38</c:v>
                </c:pt>
                <c:pt idx="2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7418368"/>
        <c:axId val="107419904"/>
      </c:barChart>
      <c:catAx>
        <c:axId val="1074183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07419904"/>
        <c:crosses val="autoZero"/>
        <c:auto val="1"/>
        <c:lblAlgn val="ctr"/>
        <c:lblOffset val="100"/>
        <c:noMultiLvlLbl val="0"/>
      </c:catAx>
      <c:valAx>
        <c:axId val="107419904"/>
        <c:scaling>
          <c:orientation val="minMax"/>
        </c:scaling>
        <c:delete val="1"/>
        <c:axPos val="t"/>
        <c:numFmt formatCode="0" sourceLinked="1"/>
        <c:majorTickMark val="none"/>
        <c:minorTickMark val="none"/>
        <c:tickLblPos val="nextTo"/>
        <c:crossAx val="107418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6389852509273786"/>
          <c:y val="0.2511822546644899"/>
          <c:w val="0.40303488347872851"/>
          <c:h val="0.7185791349487222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'Onde pretende comprar'!$B$1</c:f>
              <c:strCache>
                <c:ptCount val="1"/>
                <c:pt idx="0">
                  <c:v>2015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'Onde pretende comprar'!$A$2:$A$4</c:f>
              <c:strCache>
                <c:ptCount val="3"/>
                <c:pt idx="0">
                  <c:v>Lojas de Rua</c:v>
                </c:pt>
                <c:pt idx="1">
                  <c:v>Shopping Center</c:v>
                </c:pt>
                <c:pt idx="2">
                  <c:v>Lojas de Departamentos, Centros Comerciais, Galerias e outros</c:v>
                </c:pt>
              </c:strCache>
            </c:strRef>
          </c:cat>
          <c:val>
            <c:numRef>
              <c:f>'Onde pretende comprar'!$B$2:$B$4</c:f>
              <c:numCache>
                <c:formatCode>0</c:formatCode>
                <c:ptCount val="3"/>
                <c:pt idx="0">
                  <c:v>36</c:v>
                </c:pt>
                <c:pt idx="1">
                  <c:v>24</c:v>
                </c:pt>
                <c:pt idx="2">
                  <c:v>40</c:v>
                </c:pt>
              </c:numCache>
            </c:numRef>
          </c:val>
        </c:ser>
        <c:ser>
          <c:idx val="1"/>
          <c:order val="1"/>
          <c:tx>
            <c:strRef>
              <c:f>'Onde pretende comprar'!$C$1</c:f>
              <c:strCache>
                <c:ptCount val="1"/>
                <c:pt idx="0">
                  <c:v>2014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'Onde pretende comprar'!$A$2:$A$4</c:f>
              <c:strCache>
                <c:ptCount val="3"/>
                <c:pt idx="0">
                  <c:v>Lojas de Rua</c:v>
                </c:pt>
                <c:pt idx="1">
                  <c:v>Shopping Center</c:v>
                </c:pt>
                <c:pt idx="2">
                  <c:v>Lojas de Departamentos, Centros Comerciais, Galerias e outros</c:v>
                </c:pt>
              </c:strCache>
            </c:strRef>
          </c:cat>
          <c:val>
            <c:numRef>
              <c:f>'Onde pretende comprar'!$C$2:$C$4</c:f>
              <c:numCache>
                <c:formatCode>General</c:formatCode>
                <c:ptCount val="3"/>
                <c:pt idx="0">
                  <c:v>49</c:v>
                </c:pt>
                <c:pt idx="1">
                  <c:v>29</c:v>
                </c:pt>
                <c:pt idx="2">
                  <c:v>22</c:v>
                </c:pt>
              </c:numCache>
            </c:numRef>
          </c:val>
        </c:ser>
        <c:ser>
          <c:idx val="2"/>
          <c:order val="2"/>
          <c:tx>
            <c:strRef>
              <c:f>'Onde pretende comprar'!$D$1</c:f>
              <c:strCache>
                <c:ptCount val="1"/>
                <c:pt idx="0">
                  <c:v>2013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'Onde pretende comprar'!$A$2:$A$4</c:f>
              <c:strCache>
                <c:ptCount val="3"/>
                <c:pt idx="0">
                  <c:v>Lojas de Rua</c:v>
                </c:pt>
                <c:pt idx="1">
                  <c:v>Shopping Center</c:v>
                </c:pt>
                <c:pt idx="2">
                  <c:v>Lojas de Departamentos, Centros Comerciais, Galerias e outros</c:v>
                </c:pt>
              </c:strCache>
            </c:strRef>
          </c:cat>
          <c:val>
            <c:numRef>
              <c:f>'Onde pretende comprar'!$D$2:$D$4</c:f>
              <c:numCache>
                <c:formatCode>0</c:formatCode>
                <c:ptCount val="3"/>
                <c:pt idx="0">
                  <c:v>52</c:v>
                </c:pt>
                <c:pt idx="1">
                  <c:v>27</c:v>
                </c:pt>
                <c:pt idx="2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07483520"/>
        <c:axId val="107485056"/>
      </c:barChart>
      <c:catAx>
        <c:axId val="1074835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07485056"/>
        <c:crosses val="autoZero"/>
        <c:auto val="1"/>
        <c:lblAlgn val="ctr"/>
        <c:lblOffset val="100"/>
        <c:noMultiLvlLbl val="0"/>
      </c:catAx>
      <c:valAx>
        <c:axId val="107485056"/>
        <c:scaling>
          <c:orientation val="minMax"/>
        </c:scaling>
        <c:delete val="1"/>
        <c:axPos val="t"/>
        <c:numFmt formatCode="0" sourceLinked="1"/>
        <c:majorTickMark val="none"/>
        <c:minorTickMark val="none"/>
        <c:tickLblPos val="nextTo"/>
        <c:crossAx val="107483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80734793155097229"/>
          <c:y val="0.83302602049256869"/>
          <c:w val="0.19265206844902774"/>
          <c:h val="0.166973979507431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 dirty="0" smtClean="0"/>
              <a:t>Quantas pessoas irá presentea</a:t>
            </a:r>
            <a:r>
              <a:rPr lang="pt-BR" sz="1600" baseline="0" dirty="0" smtClean="0"/>
              <a:t>r neste ano? (%)</a:t>
            </a:r>
            <a:endParaRPr lang="pt-BR" sz="16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1 a 2 pessoas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Plan1!$A$2:$A$10</c:f>
              <c:strCache>
                <c:ptCount val="9"/>
                <c:pt idx="0">
                  <c:v>Total</c:v>
                </c:pt>
                <c:pt idx="1">
                  <c:v>N</c:v>
                </c:pt>
                <c:pt idx="2">
                  <c:v>NE</c:v>
                </c:pt>
                <c:pt idx="3">
                  <c:v>CO</c:v>
                </c:pt>
                <c:pt idx="4">
                  <c:v>SE</c:v>
                </c:pt>
                <c:pt idx="5">
                  <c:v>S</c:v>
                </c:pt>
                <c:pt idx="6">
                  <c:v>Classe AB</c:v>
                </c:pt>
                <c:pt idx="7">
                  <c:v>Classe C</c:v>
                </c:pt>
                <c:pt idx="8">
                  <c:v>Classe DE</c:v>
                </c:pt>
              </c:strCache>
            </c:strRef>
          </c:cat>
          <c:val>
            <c:numRef>
              <c:f>Plan1!$B$2:$B$10</c:f>
              <c:numCache>
                <c:formatCode>0</c:formatCode>
                <c:ptCount val="9"/>
                <c:pt idx="0">
                  <c:v>40</c:v>
                </c:pt>
                <c:pt idx="1">
                  <c:v>50</c:v>
                </c:pt>
                <c:pt idx="2">
                  <c:v>41</c:v>
                </c:pt>
                <c:pt idx="3">
                  <c:v>63</c:v>
                </c:pt>
                <c:pt idx="4">
                  <c:v>39</c:v>
                </c:pt>
                <c:pt idx="5">
                  <c:v>31</c:v>
                </c:pt>
                <c:pt idx="6">
                  <c:v>15</c:v>
                </c:pt>
                <c:pt idx="7">
                  <c:v>27</c:v>
                </c:pt>
                <c:pt idx="8">
                  <c:v>51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3 a 4 pessoas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Plan1!$A$2:$A$10</c:f>
              <c:strCache>
                <c:ptCount val="9"/>
                <c:pt idx="0">
                  <c:v>Total</c:v>
                </c:pt>
                <c:pt idx="1">
                  <c:v>N</c:v>
                </c:pt>
                <c:pt idx="2">
                  <c:v>NE</c:v>
                </c:pt>
                <c:pt idx="3">
                  <c:v>CO</c:v>
                </c:pt>
                <c:pt idx="4">
                  <c:v>SE</c:v>
                </c:pt>
                <c:pt idx="5">
                  <c:v>S</c:v>
                </c:pt>
                <c:pt idx="6">
                  <c:v>Classe AB</c:v>
                </c:pt>
                <c:pt idx="7">
                  <c:v>Classe C</c:v>
                </c:pt>
                <c:pt idx="8">
                  <c:v>Classe DE</c:v>
                </c:pt>
              </c:strCache>
            </c:strRef>
          </c:cat>
          <c:val>
            <c:numRef>
              <c:f>Plan1!$C$2:$C$10</c:f>
              <c:numCache>
                <c:formatCode>0</c:formatCode>
                <c:ptCount val="9"/>
                <c:pt idx="0">
                  <c:v>32</c:v>
                </c:pt>
                <c:pt idx="1">
                  <c:v>35</c:v>
                </c:pt>
                <c:pt idx="2">
                  <c:v>39</c:v>
                </c:pt>
                <c:pt idx="3">
                  <c:v>21</c:v>
                </c:pt>
                <c:pt idx="4">
                  <c:v>34</c:v>
                </c:pt>
                <c:pt idx="5">
                  <c:v>28</c:v>
                </c:pt>
                <c:pt idx="6">
                  <c:v>23</c:v>
                </c:pt>
                <c:pt idx="7">
                  <c:v>40</c:v>
                </c:pt>
                <c:pt idx="8">
                  <c:v>29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Mais de 4 pessoas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Plan1!$A$2:$A$10</c:f>
              <c:strCache>
                <c:ptCount val="9"/>
                <c:pt idx="0">
                  <c:v>Total</c:v>
                </c:pt>
                <c:pt idx="1">
                  <c:v>N</c:v>
                </c:pt>
                <c:pt idx="2">
                  <c:v>NE</c:v>
                </c:pt>
                <c:pt idx="3">
                  <c:v>CO</c:v>
                </c:pt>
                <c:pt idx="4">
                  <c:v>SE</c:v>
                </c:pt>
                <c:pt idx="5">
                  <c:v>S</c:v>
                </c:pt>
                <c:pt idx="6">
                  <c:v>Classe AB</c:v>
                </c:pt>
                <c:pt idx="7">
                  <c:v>Classe C</c:v>
                </c:pt>
                <c:pt idx="8">
                  <c:v>Classe DE</c:v>
                </c:pt>
              </c:strCache>
            </c:strRef>
          </c:cat>
          <c:val>
            <c:numRef>
              <c:f>Plan1!$D$2:$D$10</c:f>
              <c:numCache>
                <c:formatCode>0</c:formatCode>
                <c:ptCount val="9"/>
                <c:pt idx="0">
                  <c:v>28</c:v>
                </c:pt>
                <c:pt idx="1">
                  <c:v>15</c:v>
                </c:pt>
                <c:pt idx="2">
                  <c:v>20</c:v>
                </c:pt>
                <c:pt idx="3">
                  <c:v>17</c:v>
                </c:pt>
                <c:pt idx="4">
                  <c:v>27</c:v>
                </c:pt>
                <c:pt idx="5">
                  <c:v>41</c:v>
                </c:pt>
                <c:pt idx="6">
                  <c:v>62</c:v>
                </c:pt>
                <c:pt idx="7">
                  <c:v>33</c:v>
                </c:pt>
                <c:pt idx="8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07197568"/>
        <c:axId val="107199104"/>
      </c:barChart>
      <c:catAx>
        <c:axId val="107197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7199104"/>
        <c:crosses val="autoZero"/>
        <c:auto val="1"/>
        <c:lblAlgn val="ctr"/>
        <c:lblOffset val="100"/>
        <c:noMultiLvlLbl val="0"/>
      </c:catAx>
      <c:valAx>
        <c:axId val="10719910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7197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 baseline="0" dirty="0" smtClean="0"/>
              <a:t>Onde irá realizar a maior parte das compras de Natal e Fim de Ano? (%)</a:t>
            </a:r>
            <a:endParaRPr lang="pt-BR" sz="16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Lojas de Rua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Plan1!$A$2:$A$10</c:f>
              <c:strCache>
                <c:ptCount val="9"/>
                <c:pt idx="0">
                  <c:v>Total</c:v>
                </c:pt>
                <c:pt idx="1">
                  <c:v>N</c:v>
                </c:pt>
                <c:pt idx="2">
                  <c:v>NE</c:v>
                </c:pt>
                <c:pt idx="3">
                  <c:v>CO</c:v>
                </c:pt>
                <c:pt idx="4">
                  <c:v>SE</c:v>
                </c:pt>
                <c:pt idx="5">
                  <c:v>S</c:v>
                </c:pt>
                <c:pt idx="6">
                  <c:v>Classe AB</c:v>
                </c:pt>
                <c:pt idx="7">
                  <c:v>Classe C</c:v>
                </c:pt>
                <c:pt idx="8">
                  <c:v>Classe DE</c:v>
                </c:pt>
              </c:strCache>
            </c:strRef>
          </c:cat>
          <c:val>
            <c:numRef>
              <c:f>Plan1!$B$2:$B$10</c:f>
              <c:numCache>
                <c:formatCode>General</c:formatCode>
                <c:ptCount val="9"/>
                <c:pt idx="0">
                  <c:v>36</c:v>
                </c:pt>
                <c:pt idx="1">
                  <c:v>11</c:v>
                </c:pt>
                <c:pt idx="2">
                  <c:v>40</c:v>
                </c:pt>
                <c:pt idx="3">
                  <c:v>43</c:v>
                </c:pt>
                <c:pt idx="4">
                  <c:v>38</c:v>
                </c:pt>
                <c:pt idx="5">
                  <c:v>35</c:v>
                </c:pt>
                <c:pt idx="6">
                  <c:v>20</c:v>
                </c:pt>
                <c:pt idx="7">
                  <c:v>33</c:v>
                </c:pt>
                <c:pt idx="8">
                  <c:v>41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Shopping Center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Plan1!$A$2:$A$10</c:f>
              <c:strCache>
                <c:ptCount val="9"/>
                <c:pt idx="0">
                  <c:v>Total</c:v>
                </c:pt>
                <c:pt idx="1">
                  <c:v>N</c:v>
                </c:pt>
                <c:pt idx="2">
                  <c:v>NE</c:v>
                </c:pt>
                <c:pt idx="3">
                  <c:v>CO</c:v>
                </c:pt>
                <c:pt idx="4">
                  <c:v>SE</c:v>
                </c:pt>
                <c:pt idx="5">
                  <c:v>S</c:v>
                </c:pt>
                <c:pt idx="6">
                  <c:v>Classe AB</c:v>
                </c:pt>
                <c:pt idx="7">
                  <c:v>Classe C</c:v>
                </c:pt>
                <c:pt idx="8">
                  <c:v>Classe DE</c:v>
                </c:pt>
              </c:strCache>
            </c:strRef>
          </c:cat>
          <c:val>
            <c:numRef>
              <c:f>Plan1!$C$2:$C$10</c:f>
              <c:numCache>
                <c:formatCode>General</c:formatCode>
                <c:ptCount val="9"/>
                <c:pt idx="0">
                  <c:v>24</c:v>
                </c:pt>
                <c:pt idx="1">
                  <c:v>28</c:v>
                </c:pt>
                <c:pt idx="2">
                  <c:v>33</c:v>
                </c:pt>
                <c:pt idx="3">
                  <c:v>24</c:v>
                </c:pt>
                <c:pt idx="4">
                  <c:v>22</c:v>
                </c:pt>
                <c:pt idx="5">
                  <c:v>19</c:v>
                </c:pt>
                <c:pt idx="6">
                  <c:v>50</c:v>
                </c:pt>
                <c:pt idx="7">
                  <c:v>26</c:v>
                </c:pt>
                <c:pt idx="8">
                  <c:v>20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Centros Comerciais/Galerias/Supermercados e Lojas de Departamentos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Plan1!$A$2:$A$10</c:f>
              <c:strCache>
                <c:ptCount val="9"/>
                <c:pt idx="0">
                  <c:v>Total</c:v>
                </c:pt>
                <c:pt idx="1">
                  <c:v>N</c:v>
                </c:pt>
                <c:pt idx="2">
                  <c:v>NE</c:v>
                </c:pt>
                <c:pt idx="3">
                  <c:v>CO</c:v>
                </c:pt>
                <c:pt idx="4">
                  <c:v>SE</c:v>
                </c:pt>
                <c:pt idx="5">
                  <c:v>S</c:v>
                </c:pt>
                <c:pt idx="6">
                  <c:v>Classe AB</c:v>
                </c:pt>
                <c:pt idx="7">
                  <c:v>Classe C</c:v>
                </c:pt>
                <c:pt idx="8">
                  <c:v>Classe DE</c:v>
                </c:pt>
              </c:strCache>
            </c:strRef>
          </c:cat>
          <c:val>
            <c:numRef>
              <c:f>Plan1!$D$2:$D$10</c:f>
              <c:numCache>
                <c:formatCode>General</c:formatCode>
                <c:ptCount val="9"/>
                <c:pt idx="0">
                  <c:v>40</c:v>
                </c:pt>
                <c:pt idx="1">
                  <c:v>61</c:v>
                </c:pt>
                <c:pt idx="2">
                  <c:v>27</c:v>
                </c:pt>
                <c:pt idx="3">
                  <c:v>33</c:v>
                </c:pt>
                <c:pt idx="4">
                  <c:v>40</c:v>
                </c:pt>
                <c:pt idx="5">
                  <c:v>46</c:v>
                </c:pt>
                <c:pt idx="6">
                  <c:v>30</c:v>
                </c:pt>
                <c:pt idx="7">
                  <c:v>41</c:v>
                </c:pt>
                <c:pt idx="8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07267584"/>
        <c:axId val="107269120"/>
      </c:barChart>
      <c:catAx>
        <c:axId val="107267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7269120"/>
        <c:crosses val="autoZero"/>
        <c:auto val="1"/>
        <c:lblAlgn val="ctr"/>
        <c:lblOffset val="100"/>
        <c:noMultiLvlLbl val="0"/>
      </c:catAx>
      <c:valAx>
        <c:axId val="10726912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7267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'Pagto a vista'!$B$1</c:f>
              <c:strCache>
                <c:ptCount val="1"/>
                <c:pt idx="0">
                  <c:v>Colunas1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'Pagto a vista'!$A$2:$A$6</c:f>
              <c:strCache>
                <c:ptCount val="5"/>
                <c:pt idx="0">
                  <c:v>Dinheiro</c:v>
                </c:pt>
                <c:pt idx="1">
                  <c:v>Cartão de Débito</c:v>
                </c:pt>
                <c:pt idx="2">
                  <c:v>Cartão de Crédito</c:v>
                </c:pt>
                <c:pt idx="3">
                  <c:v>Carnê/Boleto</c:v>
                </c:pt>
                <c:pt idx="4">
                  <c:v>Cheque</c:v>
                </c:pt>
              </c:strCache>
            </c:strRef>
          </c:cat>
          <c:val>
            <c:numRef>
              <c:f>'Pagto a vista'!$B$2:$B$6</c:f>
              <c:numCache>
                <c:formatCode>0</c:formatCode>
                <c:ptCount val="5"/>
                <c:pt idx="0">
                  <c:v>55.938037865748711</c:v>
                </c:pt>
                <c:pt idx="1">
                  <c:v>34.42340791738382</c:v>
                </c:pt>
                <c:pt idx="2">
                  <c:v>7.7452667814113596</c:v>
                </c:pt>
                <c:pt idx="3">
                  <c:v>1.7211703958691909</c:v>
                </c:pt>
                <c:pt idx="4">
                  <c:v>0.17211703958691912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09084672"/>
        <c:axId val="109086208"/>
      </c:barChart>
      <c:catAx>
        <c:axId val="10908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09086208"/>
        <c:crosses val="autoZero"/>
        <c:auto val="1"/>
        <c:lblAlgn val="ctr"/>
        <c:lblOffset val="100"/>
        <c:noMultiLvlLbl val="0"/>
      </c:catAx>
      <c:valAx>
        <c:axId val="109086208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109084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'Pagto a vista'!$B$1</c:f>
              <c:strCache>
                <c:ptCount val="1"/>
                <c:pt idx="0">
                  <c:v>Colunas1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'Pagto a vista'!$A$2:$A$6</c:f>
              <c:strCache>
                <c:ptCount val="5"/>
                <c:pt idx="0">
                  <c:v>Dinheiro</c:v>
                </c:pt>
                <c:pt idx="1">
                  <c:v>Cartão de Débito</c:v>
                </c:pt>
                <c:pt idx="2">
                  <c:v>Cartão de Crédito</c:v>
                </c:pt>
                <c:pt idx="3">
                  <c:v>Carnê/Boleto</c:v>
                </c:pt>
                <c:pt idx="4">
                  <c:v>Cheque</c:v>
                </c:pt>
              </c:strCache>
            </c:strRef>
          </c:cat>
          <c:val>
            <c:numRef>
              <c:f>'Pagto a vista'!$B$2:$B$6</c:f>
              <c:numCache>
                <c:formatCode>General</c:formatCode>
                <c:ptCount val="5"/>
                <c:pt idx="0">
                  <c:v>50</c:v>
                </c:pt>
                <c:pt idx="1">
                  <c:v>37</c:v>
                </c:pt>
                <c:pt idx="2">
                  <c:v>9</c:v>
                </c:pt>
                <c:pt idx="3">
                  <c:v>4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10678016"/>
        <c:axId val="110679552"/>
      </c:barChart>
      <c:catAx>
        <c:axId val="110678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10679552"/>
        <c:crosses val="autoZero"/>
        <c:auto val="1"/>
        <c:lblAlgn val="ctr"/>
        <c:lblOffset val="100"/>
        <c:noMultiLvlLbl val="0"/>
      </c:catAx>
      <c:valAx>
        <c:axId val="1106795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0678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'Pagto a vista'!$B$1</c:f>
              <c:strCache>
                <c:ptCount val="1"/>
                <c:pt idx="0">
                  <c:v>Colunas1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'Pagto a vista'!$A$2:$A$6</c:f>
              <c:strCache>
                <c:ptCount val="5"/>
                <c:pt idx="0">
                  <c:v>Dinheiro</c:v>
                </c:pt>
                <c:pt idx="1">
                  <c:v>Cartão de Débito</c:v>
                </c:pt>
                <c:pt idx="2">
                  <c:v>Cartão de Crédito</c:v>
                </c:pt>
                <c:pt idx="3">
                  <c:v>Carnê/Boleto</c:v>
                </c:pt>
                <c:pt idx="4">
                  <c:v>Cheque</c:v>
                </c:pt>
              </c:strCache>
            </c:strRef>
          </c:cat>
          <c:val>
            <c:numRef>
              <c:f>'Pagto a vista'!$B$2:$B$6</c:f>
              <c:numCache>
                <c:formatCode>0</c:formatCode>
                <c:ptCount val="5"/>
                <c:pt idx="0">
                  <c:v>52</c:v>
                </c:pt>
                <c:pt idx="1">
                  <c:v>29</c:v>
                </c:pt>
                <c:pt idx="2">
                  <c:v>14</c:v>
                </c:pt>
                <c:pt idx="3">
                  <c:v>4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11035136"/>
        <c:axId val="111036672"/>
      </c:barChart>
      <c:catAx>
        <c:axId val="11103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11036672"/>
        <c:crosses val="autoZero"/>
        <c:auto val="1"/>
        <c:lblAlgn val="ctr"/>
        <c:lblOffset val="100"/>
        <c:noMultiLvlLbl val="0"/>
      </c:catAx>
      <c:valAx>
        <c:axId val="111036672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111035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'Pagto Parcelado'!$B$1</c:f>
              <c:strCache>
                <c:ptCount val="1"/>
                <c:pt idx="0">
                  <c:v>Colunas1</c:v>
                </c:pt>
              </c:strCache>
            </c:strRef>
          </c:tx>
          <c:spPr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9525" cap="flat" cmpd="sng" algn="ctr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'Pagto Parcelado'!$A$2:$A$5</c:f>
              <c:strCache>
                <c:ptCount val="4"/>
                <c:pt idx="0">
                  <c:v>Cartão de Crédito</c:v>
                </c:pt>
                <c:pt idx="1">
                  <c:v>Carnê/Boleto</c:v>
                </c:pt>
                <c:pt idx="2">
                  <c:v>Cheque Pré-datado</c:v>
                </c:pt>
                <c:pt idx="3">
                  <c:v>Débito Programado</c:v>
                </c:pt>
              </c:strCache>
            </c:strRef>
          </c:cat>
          <c:val>
            <c:numRef>
              <c:f>'Pagto Parcelado'!$B$2:$B$5</c:f>
              <c:numCache>
                <c:formatCode>0</c:formatCode>
                <c:ptCount val="4"/>
                <c:pt idx="0">
                  <c:v>87</c:v>
                </c:pt>
                <c:pt idx="1">
                  <c:v>12.393162393162394</c:v>
                </c:pt>
                <c:pt idx="2">
                  <c:v>1.2820512820512819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06366848"/>
        <c:axId val="106368384"/>
      </c:barChart>
      <c:catAx>
        <c:axId val="10636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06368384"/>
        <c:crosses val="autoZero"/>
        <c:auto val="1"/>
        <c:lblAlgn val="ctr"/>
        <c:lblOffset val="100"/>
        <c:noMultiLvlLbl val="0"/>
      </c:catAx>
      <c:valAx>
        <c:axId val="106368384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106366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'Pagto Parcelado'!$B$1</c:f>
              <c:strCache>
                <c:ptCount val="1"/>
                <c:pt idx="0">
                  <c:v>Colunas1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9525" cap="flat" cmpd="sng" algn="ctr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'Pagto Parcelado'!$A$2:$A$5</c:f>
              <c:strCache>
                <c:ptCount val="4"/>
                <c:pt idx="0">
                  <c:v>Cartão de Crédito</c:v>
                </c:pt>
                <c:pt idx="1">
                  <c:v>Carnê/Boleto</c:v>
                </c:pt>
                <c:pt idx="2">
                  <c:v>Cheque Pré-datado</c:v>
                </c:pt>
                <c:pt idx="3">
                  <c:v>Débito Programado</c:v>
                </c:pt>
              </c:strCache>
            </c:strRef>
          </c:cat>
          <c:val>
            <c:numRef>
              <c:f>'Pagto Parcelado'!$B$2:$B$5</c:f>
              <c:numCache>
                <c:formatCode>General</c:formatCode>
                <c:ptCount val="4"/>
                <c:pt idx="0">
                  <c:v>82</c:v>
                </c:pt>
                <c:pt idx="1">
                  <c:v>14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08096128"/>
        <c:axId val="108544384"/>
      </c:barChart>
      <c:catAx>
        <c:axId val="108096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08544384"/>
        <c:crosses val="autoZero"/>
        <c:auto val="1"/>
        <c:lblAlgn val="ctr"/>
        <c:lblOffset val="100"/>
        <c:noMultiLvlLbl val="0"/>
      </c:catAx>
      <c:valAx>
        <c:axId val="1085443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8096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'Pagto Parcelado'!$B$1</c:f>
              <c:strCache>
                <c:ptCount val="1"/>
                <c:pt idx="0">
                  <c:v>Colunas1</c:v>
                </c:pt>
              </c:strCache>
            </c:strRef>
          </c:tx>
          <c:spPr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9525" cap="flat" cmpd="sng" algn="ctr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'Pagto Parcelado'!$A$2:$A$5</c:f>
              <c:strCache>
                <c:ptCount val="4"/>
                <c:pt idx="0">
                  <c:v>Cartão de Crédito</c:v>
                </c:pt>
                <c:pt idx="1">
                  <c:v>Carnê/Boleto</c:v>
                </c:pt>
                <c:pt idx="2">
                  <c:v>Cheque Pré-datado</c:v>
                </c:pt>
                <c:pt idx="3">
                  <c:v>Débito Programado</c:v>
                </c:pt>
              </c:strCache>
            </c:strRef>
          </c:cat>
          <c:val>
            <c:numRef>
              <c:f>'Pagto Parcelado'!$B$2:$B$5</c:f>
              <c:numCache>
                <c:formatCode>0</c:formatCode>
                <c:ptCount val="4"/>
                <c:pt idx="0">
                  <c:v>82</c:v>
                </c:pt>
                <c:pt idx="1">
                  <c:v>16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08971136"/>
        <c:axId val="108997248"/>
      </c:barChart>
      <c:catAx>
        <c:axId val="108971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08997248"/>
        <c:crosses val="autoZero"/>
        <c:auto val="1"/>
        <c:lblAlgn val="ctr"/>
        <c:lblOffset val="100"/>
        <c:noMultiLvlLbl val="0"/>
      </c:catAx>
      <c:valAx>
        <c:axId val="108997248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10897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Idade!$B$1</c:f>
              <c:strCache>
                <c:ptCount val="1"/>
                <c:pt idx="0">
                  <c:v>Idade (%)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Idade!$A$2:$A$6</c:f>
              <c:strCache>
                <c:ptCount val="5"/>
                <c:pt idx="0">
                  <c:v>Até 24 anos</c:v>
                </c:pt>
                <c:pt idx="1">
                  <c:v>25 a 34 anos</c:v>
                </c:pt>
                <c:pt idx="2">
                  <c:v>35 a 44 anos</c:v>
                </c:pt>
                <c:pt idx="3">
                  <c:v>45 a 54 anos</c:v>
                </c:pt>
                <c:pt idx="4">
                  <c:v>55 anos ou mais</c:v>
                </c:pt>
              </c:strCache>
            </c:strRef>
          </c:cat>
          <c:val>
            <c:numRef>
              <c:f>Idade!$B$2:$B$6</c:f>
              <c:numCache>
                <c:formatCode>0</c:formatCode>
                <c:ptCount val="5"/>
                <c:pt idx="0">
                  <c:v>22</c:v>
                </c:pt>
                <c:pt idx="1">
                  <c:v>38</c:v>
                </c:pt>
                <c:pt idx="2">
                  <c:v>25</c:v>
                </c:pt>
                <c:pt idx="3">
                  <c:v>11</c:v>
                </c:pt>
                <c:pt idx="4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1871619531003624"/>
          <c:y val="0.1148783765013924"/>
          <c:w val="0.75312163440655489"/>
          <c:h val="0.225871773207150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 baseline="0" dirty="0" smtClean="0"/>
              <a:t>Forma de pagamento pretendida: (%)</a:t>
            </a:r>
            <a:endParaRPr lang="pt-BR" sz="1600" dirty="0"/>
          </a:p>
        </c:rich>
      </c:tx>
      <c:layout>
        <c:manualLayout>
          <c:xMode val="edge"/>
          <c:yMode val="edge"/>
          <c:x val="0.31371904499132786"/>
          <c:y val="6.413428810940198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À Vista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Plan1!$A$2:$A$10</c:f>
              <c:strCache>
                <c:ptCount val="9"/>
                <c:pt idx="0">
                  <c:v>Total</c:v>
                </c:pt>
                <c:pt idx="1">
                  <c:v>N</c:v>
                </c:pt>
                <c:pt idx="2">
                  <c:v>NE</c:v>
                </c:pt>
                <c:pt idx="3">
                  <c:v>CO</c:v>
                </c:pt>
                <c:pt idx="4">
                  <c:v>SE</c:v>
                </c:pt>
                <c:pt idx="5">
                  <c:v>S</c:v>
                </c:pt>
                <c:pt idx="6">
                  <c:v>Classe AB</c:v>
                </c:pt>
                <c:pt idx="7">
                  <c:v>Classe C</c:v>
                </c:pt>
                <c:pt idx="8">
                  <c:v>Classe DE</c:v>
                </c:pt>
              </c:strCache>
            </c:strRef>
          </c:cat>
          <c:val>
            <c:numRef>
              <c:f>Plan1!$B$2:$B$10</c:f>
              <c:numCache>
                <c:formatCode>General</c:formatCode>
                <c:ptCount val="9"/>
                <c:pt idx="0">
                  <c:v>67</c:v>
                </c:pt>
                <c:pt idx="1">
                  <c:v>60</c:v>
                </c:pt>
                <c:pt idx="2">
                  <c:v>63</c:v>
                </c:pt>
                <c:pt idx="3">
                  <c:v>75</c:v>
                </c:pt>
                <c:pt idx="4">
                  <c:v>67</c:v>
                </c:pt>
                <c:pt idx="5">
                  <c:v>67</c:v>
                </c:pt>
                <c:pt idx="6">
                  <c:v>58</c:v>
                </c:pt>
                <c:pt idx="7">
                  <c:v>68</c:v>
                </c:pt>
                <c:pt idx="8">
                  <c:v>66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Parcelado</c:v>
                </c:pt>
              </c:strCache>
            </c:strRef>
          </c:tx>
          <c:spPr>
            <a:noFill/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Plan1!$A$2:$A$10</c:f>
              <c:strCache>
                <c:ptCount val="9"/>
                <c:pt idx="0">
                  <c:v>Total</c:v>
                </c:pt>
                <c:pt idx="1">
                  <c:v>N</c:v>
                </c:pt>
                <c:pt idx="2">
                  <c:v>NE</c:v>
                </c:pt>
                <c:pt idx="3">
                  <c:v>CO</c:v>
                </c:pt>
                <c:pt idx="4">
                  <c:v>SE</c:v>
                </c:pt>
                <c:pt idx="5">
                  <c:v>S</c:v>
                </c:pt>
                <c:pt idx="6">
                  <c:v>Classe AB</c:v>
                </c:pt>
                <c:pt idx="7">
                  <c:v>Classe C</c:v>
                </c:pt>
                <c:pt idx="8">
                  <c:v>Classe DE</c:v>
                </c:pt>
              </c:strCache>
            </c:strRef>
          </c:cat>
          <c:val>
            <c:numRef>
              <c:f>Plan1!$C$2:$C$10</c:f>
              <c:numCache>
                <c:formatCode>General</c:formatCode>
                <c:ptCount val="9"/>
                <c:pt idx="0">
                  <c:v>33</c:v>
                </c:pt>
                <c:pt idx="1">
                  <c:v>40</c:v>
                </c:pt>
                <c:pt idx="2">
                  <c:v>37</c:v>
                </c:pt>
                <c:pt idx="3">
                  <c:v>25</c:v>
                </c:pt>
                <c:pt idx="4">
                  <c:v>33</c:v>
                </c:pt>
                <c:pt idx="5">
                  <c:v>33</c:v>
                </c:pt>
                <c:pt idx="6">
                  <c:v>42</c:v>
                </c:pt>
                <c:pt idx="7">
                  <c:v>32</c:v>
                </c:pt>
                <c:pt idx="8">
                  <c:v>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0737152"/>
        <c:axId val="140743040"/>
      </c:barChart>
      <c:catAx>
        <c:axId val="140737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0743040"/>
        <c:crosses val="autoZero"/>
        <c:auto val="1"/>
        <c:lblAlgn val="ctr"/>
        <c:lblOffset val="100"/>
        <c:noMultiLvlLbl val="0"/>
      </c:catAx>
      <c:valAx>
        <c:axId val="14074304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0737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 baseline="0" dirty="0" smtClean="0"/>
              <a:t>Meio de Pagamento a ser utilizado PARA PAGAMENTO À VISTA: (%)</a:t>
            </a:r>
            <a:endParaRPr lang="pt-BR" sz="16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1.6033572027350496E-2"/>
          <c:y val="0.42218499291324529"/>
          <c:w val="0.96793285594529899"/>
          <c:h val="0.4243909767601579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Dinheiro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Plan1!$A$2:$A$10</c:f>
              <c:strCache>
                <c:ptCount val="9"/>
                <c:pt idx="0">
                  <c:v>Total</c:v>
                </c:pt>
                <c:pt idx="1">
                  <c:v>N</c:v>
                </c:pt>
                <c:pt idx="2">
                  <c:v>NE</c:v>
                </c:pt>
                <c:pt idx="3">
                  <c:v>CO</c:v>
                </c:pt>
                <c:pt idx="4">
                  <c:v>SE</c:v>
                </c:pt>
                <c:pt idx="5">
                  <c:v>S</c:v>
                </c:pt>
                <c:pt idx="6">
                  <c:v>Classe AB</c:v>
                </c:pt>
                <c:pt idx="7">
                  <c:v>Classe C</c:v>
                </c:pt>
                <c:pt idx="8">
                  <c:v>Classe DE</c:v>
                </c:pt>
              </c:strCache>
            </c:strRef>
          </c:cat>
          <c:val>
            <c:numRef>
              <c:f>Plan1!$B$2:$B$10</c:f>
              <c:numCache>
                <c:formatCode>0</c:formatCode>
                <c:ptCount val="9"/>
                <c:pt idx="0" formatCode="General">
                  <c:v>52</c:v>
                </c:pt>
                <c:pt idx="1">
                  <c:v>50</c:v>
                </c:pt>
                <c:pt idx="2">
                  <c:v>60</c:v>
                </c:pt>
                <c:pt idx="3">
                  <c:v>61</c:v>
                </c:pt>
                <c:pt idx="4">
                  <c:v>50</c:v>
                </c:pt>
                <c:pt idx="5">
                  <c:v>61</c:v>
                </c:pt>
                <c:pt idx="6">
                  <c:v>33</c:v>
                </c:pt>
                <c:pt idx="7">
                  <c:v>34</c:v>
                </c:pt>
                <c:pt idx="8">
                  <c:v>66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Cartão de Débito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Plan1!$A$2:$A$10</c:f>
              <c:strCache>
                <c:ptCount val="9"/>
                <c:pt idx="0">
                  <c:v>Total</c:v>
                </c:pt>
                <c:pt idx="1">
                  <c:v>N</c:v>
                </c:pt>
                <c:pt idx="2">
                  <c:v>NE</c:v>
                </c:pt>
                <c:pt idx="3">
                  <c:v>CO</c:v>
                </c:pt>
                <c:pt idx="4">
                  <c:v>SE</c:v>
                </c:pt>
                <c:pt idx="5">
                  <c:v>S</c:v>
                </c:pt>
                <c:pt idx="6">
                  <c:v>Classe AB</c:v>
                </c:pt>
                <c:pt idx="7">
                  <c:v>Classe C</c:v>
                </c:pt>
                <c:pt idx="8">
                  <c:v>Classe DE</c:v>
                </c:pt>
              </c:strCache>
            </c:strRef>
          </c:cat>
          <c:val>
            <c:numRef>
              <c:f>Plan1!$C$2:$C$10</c:f>
              <c:numCache>
                <c:formatCode>0</c:formatCode>
                <c:ptCount val="9"/>
                <c:pt idx="0" formatCode="General">
                  <c:v>29</c:v>
                </c:pt>
                <c:pt idx="1">
                  <c:v>33</c:v>
                </c:pt>
                <c:pt idx="2">
                  <c:v>18</c:v>
                </c:pt>
                <c:pt idx="3">
                  <c:v>28</c:v>
                </c:pt>
                <c:pt idx="4">
                  <c:v>34</c:v>
                </c:pt>
                <c:pt idx="5">
                  <c:v>23</c:v>
                </c:pt>
                <c:pt idx="6">
                  <c:v>27</c:v>
                </c:pt>
                <c:pt idx="7">
                  <c:v>50</c:v>
                </c:pt>
                <c:pt idx="8">
                  <c:v>18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Cartão de Crédito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Plan1!$A$2:$A$10</c:f>
              <c:strCache>
                <c:ptCount val="9"/>
                <c:pt idx="0">
                  <c:v>Total</c:v>
                </c:pt>
                <c:pt idx="1">
                  <c:v>N</c:v>
                </c:pt>
                <c:pt idx="2">
                  <c:v>NE</c:v>
                </c:pt>
                <c:pt idx="3">
                  <c:v>CO</c:v>
                </c:pt>
                <c:pt idx="4">
                  <c:v>SE</c:v>
                </c:pt>
                <c:pt idx="5">
                  <c:v>S</c:v>
                </c:pt>
                <c:pt idx="6">
                  <c:v>Classe AB</c:v>
                </c:pt>
                <c:pt idx="7">
                  <c:v>Classe C</c:v>
                </c:pt>
                <c:pt idx="8">
                  <c:v>Classe DE</c:v>
                </c:pt>
              </c:strCache>
            </c:strRef>
          </c:cat>
          <c:val>
            <c:numRef>
              <c:f>Plan1!$D$2:$D$10</c:f>
              <c:numCache>
                <c:formatCode>0</c:formatCode>
                <c:ptCount val="9"/>
                <c:pt idx="0" formatCode="General">
                  <c:v>14</c:v>
                </c:pt>
                <c:pt idx="1">
                  <c:v>17</c:v>
                </c:pt>
                <c:pt idx="2">
                  <c:v>18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33</c:v>
                </c:pt>
                <c:pt idx="7">
                  <c:v>11</c:v>
                </c:pt>
                <c:pt idx="8">
                  <c:v>13</c:v>
                </c:pt>
              </c:numCache>
            </c:numRef>
          </c:val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Carnê/Boleto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tint val="50000"/>
                    <a:satMod val="300000"/>
                  </a:schemeClr>
                </a:gs>
                <a:gs pos="35000">
                  <a:schemeClr val="accent1">
                    <a:lumMod val="60000"/>
                    <a:tint val="37000"/>
                    <a:satMod val="300000"/>
                  </a:schemeClr>
                </a:gs>
                <a:gs pos="100000">
                  <a:schemeClr val="accent1">
                    <a:lumMod val="60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lumMod val="60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603357202735049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4575974570318687E-2"/>
                  <c:y val="-2.1378096036467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6033572027350496E-2"/>
                  <c:y val="-1.60335720273505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7.2879872851592097E-3"/>
                  <c:y val="-2.1378096036467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7.2879872851593164E-3"/>
                  <c:y val="-1.60335720273505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Plan1!$A$2:$A$10</c:f>
              <c:strCache>
                <c:ptCount val="9"/>
                <c:pt idx="0">
                  <c:v>Total</c:v>
                </c:pt>
                <c:pt idx="1">
                  <c:v>N</c:v>
                </c:pt>
                <c:pt idx="2">
                  <c:v>NE</c:v>
                </c:pt>
                <c:pt idx="3">
                  <c:v>CO</c:v>
                </c:pt>
                <c:pt idx="4">
                  <c:v>SE</c:v>
                </c:pt>
                <c:pt idx="5">
                  <c:v>S</c:v>
                </c:pt>
                <c:pt idx="6">
                  <c:v>Classe AB</c:v>
                </c:pt>
                <c:pt idx="7">
                  <c:v>Classe C</c:v>
                </c:pt>
                <c:pt idx="8">
                  <c:v>Classe DE</c:v>
                </c:pt>
              </c:strCache>
            </c:strRef>
          </c:cat>
          <c:val>
            <c:numRef>
              <c:f>Plan1!$E$2:$E$10</c:f>
              <c:numCache>
                <c:formatCode>General</c:formatCode>
                <c:ptCount val="9"/>
                <c:pt idx="0">
                  <c:v>4</c:v>
                </c:pt>
                <c:pt idx="2" formatCode="0">
                  <c:v>2</c:v>
                </c:pt>
                <c:pt idx="4" formatCode="0">
                  <c:v>4</c:v>
                </c:pt>
                <c:pt idx="5" formatCode="0">
                  <c:v>3</c:v>
                </c:pt>
                <c:pt idx="7" formatCode="0">
                  <c:v>5</c:v>
                </c:pt>
                <c:pt idx="8" formatCode="0">
                  <c:v>3</c:v>
                </c:pt>
              </c:numCache>
            </c:numRef>
          </c:val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Cheque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tint val="50000"/>
                    <a:satMod val="300000"/>
                  </a:schemeClr>
                </a:gs>
                <a:gs pos="35000">
                  <a:schemeClr val="accent3">
                    <a:lumMod val="60000"/>
                    <a:tint val="37000"/>
                    <a:satMod val="300000"/>
                  </a:schemeClr>
                </a:gs>
                <a:gs pos="100000">
                  <a:schemeClr val="accent3">
                    <a:lumMod val="60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lumMod val="60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2"/>
              <c:layout>
                <c:manualLayout>
                  <c:x val="1.6033572027350496E-2"/>
                  <c:y val="-5.34452400911683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Plan1!$A$2:$A$10</c:f>
              <c:strCache>
                <c:ptCount val="9"/>
                <c:pt idx="0">
                  <c:v>Total</c:v>
                </c:pt>
                <c:pt idx="1">
                  <c:v>N</c:v>
                </c:pt>
                <c:pt idx="2">
                  <c:v>NE</c:v>
                </c:pt>
                <c:pt idx="3">
                  <c:v>CO</c:v>
                </c:pt>
                <c:pt idx="4">
                  <c:v>SE</c:v>
                </c:pt>
                <c:pt idx="5">
                  <c:v>S</c:v>
                </c:pt>
                <c:pt idx="6">
                  <c:v>Classe AB</c:v>
                </c:pt>
                <c:pt idx="7">
                  <c:v>Classe C</c:v>
                </c:pt>
                <c:pt idx="8">
                  <c:v>Classe DE</c:v>
                </c:pt>
              </c:strCache>
            </c:strRef>
          </c:cat>
          <c:val>
            <c:numRef>
              <c:f>Plan1!$F$2:$F$10</c:f>
              <c:numCache>
                <c:formatCode>General</c:formatCode>
                <c:ptCount val="9"/>
                <c:pt idx="0">
                  <c:v>1</c:v>
                </c:pt>
                <c:pt idx="2" formatCode="0">
                  <c:v>2</c:v>
                </c:pt>
                <c:pt idx="6" formatCode="0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0899840"/>
        <c:axId val="140901376"/>
      </c:barChart>
      <c:catAx>
        <c:axId val="140899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0901376"/>
        <c:crosses val="autoZero"/>
        <c:auto val="1"/>
        <c:lblAlgn val="ctr"/>
        <c:lblOffset val="100"/>
        <c:noMultiLvlLbl val="0"/>
      </c:catAx>
      <c:valAx>
        <c:axId val="14090137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0899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 baseline="0" dirty="0" smtClean="0"/>
              <a:t>Forma de pagamento pretendida: (%)</a:t>
            </a:r>
            <a:endParaRPr lang="pt-BR" sz="16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À Vista</c:v>
                </c:pt>
              </c:strCache>
            </c:strRef>
          </c:tx>
          <c:spPr>
            <a:noFill/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Plan1!$A$2:$A$10</c:f>
              <c:strCache>
                <c:ptCount val="9"/>
                <c:pt idx="0">
                  <c:v>Total</c:v>
                </c:pt>
                <c:pt idx="1">
                  <c:v>N</c:v>
                </c:pt>
                <c:pt idx="2">
                  <c:v>NE</c:v>
                </c:pt>
                <c:pt idx="3">
                  <c:v>CO</c:v>
                </c:pt>
                <c:pt idx="4">
                  <c:v>SE</c:v>
                </c:pt>
                <c:pt idx="5">
                  <c:v>S</c:v>
                </c:pt>
                <c:pt idx="6">
                  <c:v>Classe AB</c:v>
                </c:pt>
                <c:pt idx="7">
                  <c:v>Classe C</c:v>
                </c:pt>
                <c:pt idx="8">
                  <c:v>Classe DE</c:v>
                </c:pt>
              </c:strCache>
            </c:strRef>
          </c:cat>
          <c:val>
            <c:numRef>
              <c:f>Plan1!$B$2:$B$10</c:f>
              <c:numCache>
                <c:formatCode>General</c:formatCode>
                <c:ptCount val="9"/>
                <c:pt idx="0">
                  <c:v>67</c:v>
                </c:pt>
                <c:pt idx="1">
                  <c:v>60</c:v>
                </c:pt>
                <c:pt idx="2">
                  <c:v>63</c:v>
                </c:pt>
                <c:pt idx="3">
                  <c:v>75</c:v>
                </c:pt>
                <c:pt idx="4">
                  <c:v>67</c:v>
                </c:pt>
                <c:pt idx="5">
                  <c:v>67</c:v>
                </c:pt>
                <c:pt idx="6">
                  <c:v>58</c:v>
                </c:pt>
                <c:pt idx="7">
                  <c:v>68</c:v>
                </c:pt>
                <c:pt idx="8">
                  <c:v>66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Parcelado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Plan1!$A$2:$A$10</c:f>
              <c:strCache>
                <c:ptCount val="9"/>
                <c:pt idx="0">
                  <c:v>Total</c:v>
                </c:pt>
                <c:pt idx="1">
                  <c:v>N</c:v>
                </c:pt>
                <c:pt idx="2">
                  <c:v>NE</c:v>
                </c:pt>
                <c:pt idx="3">
                  <c:v>CO</c:v>
                </c:pt>
                <c:pt idx="4">
                  <c:v>SE</c:v>
                </c:pt>
                <c:pt idx="5">
                  <c:v>S</c:v>
                </c:pt>
                <c:pt idx="6">
                  <c:v>Classe AB</c:v>
                </c:pt>
                <c:pt idx="7">
                  <c:v>Classe C</c:v>
                </c:pt>
                <c:pt idx="8">
                  <c:v>Classe DE</c:v>
                </c:pt>
              </c:strCache>
            </c:strRef>
          </c:cat>
          <c:val>
            <c:numRef>
              <c:f>Plan1!$C$2:$C$10</c:f>
              <c:numCache>
                <c:formatCode>General</c:formatCode>
                <c:ptCount val="9"/>
                <c:pt idx="0">
                  <c:v>33</c:v>
                </c:pt>
                <c:pt idx="1">
                  <c:v>40</c:v>
                </c:pt>
                <c:pt idx="2">
                  <c:v>37</c:v>
                </c:pt>
                <c:pt idx="3">
                  <c:v>25</c:v>
                </c:pt>
                <c:pt idx="4">
                  <c:v>33</c:v>
                </c:pt>
                <c:pt idx="5">
                  <c:v>33</c:v>
                </c:pt>
                <c:pt idx="6">
                  <c:v>42</c:v>
                </c:pt>
                <c:pt idx="7">
                  <c:v>32</c:v>
                </c:pt>
                <c:pt idx="8">
                  <c:v>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0527104"/>
        <c:axId val="140528640"/>
      </c:barChart>
      <c:catAx>
        <c:axId val="14052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0528640"/>
        <c:crosses val="autoZero"/>
        <c:auto val="1"/>
        <c:lblAlgn val="ctr"/>
        <c:lblOffset val="100"/>
        <c:noMultiLvlLbl val="0"/>
      </c:catAx>
      <c:valAx>
        <c:axId val="14052864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0527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 baseline="0" dirty="0" smtClean="0"/>
              <a:t>Meio de Pagamento a ser utilizado PARA PAGAMENTO PARCELADO: (%)</a:t>
            </a:r>
            <a:endParaRPr lang="pt-BR" sz="16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Cartão de Crédito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Plan1!$A$2:$A$10</c:f>
              <c:strCache>
                <c:ptCount val="9"/>
                <c:pt idx="0">
                  <c:v>Total</c:v>
                </c:pt>
                <c:pt idx="1">
                  <c:v>N</c:v>
                </c:pt>
                <c:pt idx="2">
                  <c:v>NE</c:v>
                </c:pt>
                <c:pt idx="3">
                  <c:v>CO</c:v>
                </c:pt>
                <c:pt idx="4">
                  <c:v>SE</c:v>
                </c:pt>
                <c:pt idx="5">
                  <c:v>S</c:v>
                </c:pt>
                <c:pt idx="6">
                  <c:v>Classe AB</c:v>
                </c:pt>
                <c:pt idx="7">
                  <c:v>Classe C</c:v>
                </c:pt>
                <c:pt idx="8">
                  <c:v>Classe DE</c:v>
                </c:pt>
              </c:strCache>
            </c:strRef>
          </c:cat>
          <c:val>
            <c:numRef>
              <c:f>Plan1!$B$2:$B$10</c:f>
              <c:numCache>
                <c:formatCode>General</c:formatCode>
                <c:ptCount val="9"/>
                <c:pt idx="0">
                  <c:v>82</c:v>
                </c:pt>
                <c:pt idx="1">
                  <c:v>88</c:v>
                </c:pt>
                <c:pt idx="2">
                  <c:v>92</c:v>
                </c:pt>
                <c:pt idx="3">
                  <c:v>67</c:v>
                </c:pt>
                <c:pt idx="4">
                  <c:v>80</c:v>
                </c:pt>
                <c:pt idx="5">
                  <c:v>79</c:v>
                </c:pt>
                <c:pt idx="6">
                  <c:v>91</c:v>
                </c:pt>
                <c:pt idx="7">
                  <c:v>86</c:v>
                </c:pt>
                <c:pt idx="8">
                  <c:v>75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Carnê/Boleto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Plan1!$A$2:$A$10</c:f>
              <c:strCache>
                <c:ptCount val="9"/>
                <c:pt idx="0">
                  <c:v>Total</c:v>
                </c:pt>
                <c:pt idx="1">
                  <c:v>N</c:v>
                </c:pt>
                <c:pt idx="2">
                  <c:v>NE</c:v>
                </c:pt>
                <c:pt idx="3">
                  <c:v>CO</c:v>
                </c:pt>
                <c:pt idx="4">
                  <c:v>SE</c:v>
                </c:pt>
                <c:pt idx="5">
                  <c:v>S</c:v>
                </c:pt>
                <c:pt idx="6">
                  <c:v>Classe AB</c:v>
                </c:pt>
                <c:pt idx="7">
                  <c:v>Classe C</c:v>
                </c:pt>
                <c:pt idx="8">
                  <c:v>Classe DE</c:v>
                </c:pt>
              </c:strCache>
            </c:strRef>
          </c:cat>
          <c:val>
            <c:numRef>
              <c:f>Plan1!$C$2:$C$10</c:f>
              <c:numCache>
                <c:formatCode>General</c:formatCode>
                <c:ptCount val="9"/>
                <c:pt idx="0">
                  <c:v>16</c:v>
                </c:pt>
                <c:pt idx="1">
                  <c:v>12</c:v>
                </c:pt>
                <c:pt idx="2">
                  <c:v>4</c:v>
                </c:pt>
                <c:pt idx="3">
                  <c:v>33</c:v>
                </c:pt>
                <c:pt idx="4">
                  <c:v>19</c:v>
                </c:pt>
                <c:pt idx="5">
                  <c:v>16</c:v>
                </c:pt>
                <c:pt idx="6">
                  <c:v>9</c:v>
                </c:pt>
                <c:pt idx="7">
                  <c:v>10</c:v>
                </c:pt>
                <c:pt idx="8">
                  <c:v>24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Cheque Pré-datado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2"/>
              <c:layout>
                <c:manualLayout>
                  <c:x val="-1.45759745703186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1660779656255013E-2"/>
                  <c:y val="-1.0689048018233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Plan1!$A$2:$A$10</c:f>
              <c:strCache>
                <c:ptCount val="9"/>
                <c:pt idx="0">
                  <c:v>Total</c:v>
                </c:pt>
                <c:pt idx="1">
                  <c:v>N</c:v>
                </c:pt>
                <c:pt idx="2">
                  <c:v>NE</c:v>
                </c:pt>
                <c:pt idx="3">
                  <c:v>CO</c:v>
                </c:pt>
                <c:pt idx="4">
                  <c:v>SE</c:v>
                </c:pt>
                <c:pt idx="5">
                  <c:v>S</c:v>
                </c:pt>
                <c:pt idx="6">
                  <c:v>Classe AB</c:v>
                </c:pt>
                <c:pt idx="7">
                  <c:v>Classe C</c:v>
                </c:pt>
                <c:pt idx="8">
                  <c:v>Classe DE</c:v>
                </c:pt>
              </c:strCache>
            </c:strRef>
          </c:cat>
          <c:val>
            <c:numRef>
              <c:f>Plan1!$D$2:$D$10</c:f>
              <c:numCache>
                <c:formatCode>General</c:formatCode>
                <c:ptCount val="9"/>
                <c:pt idx="0">
                  <c:v>1</c:v>
                </c:pt>
                <c:pt idx="2">
                  <c:v>4</c:v>
                </c:pt>
                <c:pt idx="7">
                  <c:v>2</c:v>
                </c:pt>
              </c:numCache>
            </c:numRef>
          </c:val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Cartão de Débito Programado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tint val="50000"/>
                    <a:satMod val="300000"/>
                  </a:schemeClr>
                </a:gs>
                <a:gs pos="35000">
                  <a:schemeClr val="accent1">
                    <a:lumMod val="60000"/>
                    <a:tint val="37000"/>
                    <a:satMod val="300000"/>
                  </a:schemeClr>
                </a:gs>
                <a:gs pos="100000">
                  <a:schemeClr val="accent1">
                    <a:lumMod val="60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lumMod val="60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7"/>
              <c:layout>
                <c:manualLayout>
                  <c:x val="1.4575974570318527E-2"/>
                  <c:y val="-3.74116680638178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8.745584742191179E-3"/>
                  <c:y val="-2.1378096036467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Plan1!$A$2:$A$10</c:f>
              <c:strCache>
                <c:ptCount val="9"/>
                <c:pt idx="0">
                  <c:v>Total</c:v>
                </c:pt>
                <c:pt idx="1">
                  <c:v>N</c:v>
                </c:pt>
                <c:pt idx="2">
                  <c:v>NE</c:v>
                </c:pt>
                <c:pt idx="3">
                  <c:v>CO</c:v>
                </c:pt>
                <c:pt idx="4">
                  <c:v>SE</c:v>
                </c:pt>
                <c:pt idx="5">
                  <c:v>S</c:v>
                </c:pt>
                <c:pt idx="6">
                  <c:v>Classe AB</c:v>
                </c:pt>
                <c:pt idx="7">
                  <c:v>Classe C</c:v>
                </c:pt>
                <c:pt idx="8">
                  <c:v>Classe DE</c:v>
                </c:pt>
              </c:strCache>
            </c:strRef>
          </c:cat>
          <c:val>
            <c:numRef>
              <c:f>Plan1!$E$2:$E$10</c:f>
              <c:numCache>
                <c:formatCode>General</c:formatCode>
                <c:ptCount val="9"/>
                <c:pt idx="0">
                  <c:v>1</c:v>
                </c:pt>
                <c:pt idx="4">
                  <c:v>1</c:v>
                </c:pt>
                <c:pt idx="5">
                  <c:v>5</c:v>
                </c:pt>
                <c:pt idx="7">
                  <c:v>2</c:v>
                </c:pt>
                <c:pt idx="8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0573696"/>
        <c:axId val="140387072"/>
      </c:barChart>
      <c:catAx>
        <c:axId val="140573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0387072"/>
        <c:crosses val="autoZero"/>
        <c:auto val="1"/>
        <c:lblAlgn val="ctr"/>
        <c:lblOffset val="100"/>
        <c:noMultiLvlLbl val="0"/>
      </c:catAx>
      <c:valAx>
        <c:axId val="14038707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0573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818162677265251"/>
          <c:y val="7.551720573744837E-2"/>
          <c:w val="0.41784694173765641"/>
          <c:h val="0.89554574508344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'Valor compras 2014'!$B$1</c:f>
              <c:strCache>
                <c:ptCount val="1"/>
                <c:pt idx="0">
                  <c:v>Faixa de Valor (%)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'Valor compras 2014'!$A$2:$A$5</c:f>
              <c:strCache>
                <c:ptCount val="4"/>
                <c:pt idx="0">
                  <c:v>Até R$ 30,00</c:v>
                </c:pt>
                <c:pt idx="1">
                  <c:v>De R$ 31,00 a R$ 50,00</c:v>
                </c:pt>
                <c:pt idx="2">
                  <c:v>De R$ 51,00 a R$ 100,00</c:v>
                </c:pt>
                <c:pt idx="3">
                  <c:v>Acima de R$ 100,00</c:v>
                </c:pt>
              </c:strCache>
            </c:strRef>
          </c:cat>
          <c:val>
            <c:numRef>
              <c:f>'Valor compras 2014'!$B$2:$B$5</c:f>
              <c:numCache>
                <c:formatCode>0</c:formatCode>
                <c:ptCount val="4"/>
                <c:pt idx="0">
                  <c:v>27.534418022528161</c:v>
                </c:pt>
                <c:pt idx="1">
                  <c:v>31.289111389236545</c:v>
                </c:pt>
                <c:pt idx="2">
                  <c:v>27.909887359198997</c:v>
                </c:pt>
                <c:pt idx="3">
                  <c:v>13.266583229036296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0821248"/>
        <c:axId val="140822784"/>
      </c:barChart>
      <c:catAx>
        <c:axId val="1408212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40822784"/>
        <c:crosses val="autoZero"/>
        <c:auto val="1"/>
        <c:lblAlgn val="ctr"/>
        <c:lblOffset val="100"/>
        <c:noMultiLvlLbl val="0"/>
      </c:catAx>
      <c:valAx>
        <c:axId val="140822784"/>
        <c:scaling>
          <c:orientation val="minMax"/>
        </c:scaling>
        <c:delete val="1"/>
        <c:axPos val="t"/>
        <c:numFmt formatCode="0" sourceLinked="1"/>
        <c:majorTickMark val="none"/>
        <c:minorTickMark val="none"/>
        <c:tickLblPos val="nextTo"/>
        <c:crossAx val="140821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818162677265251"/>
          <c:y val="7.551720573744837E-2"/>
          <c:w val="0.41784694173765641"/>
          <c:h val="0.89554574508344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'Valor compras 2013'!$B$1</c:f>
              <c:strCache>
                <c:ptCount val="1"/>
                <c:pt idx="0">
                  <c:v>Faixa de Valor (%)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'Valor compras 2013'!$A$2:$A$5</c:f>
              <c:strCache>
                <c:ptCount val="4"/>
                <c:pt idx="0">
                  <c:v>Até R$ 30,00</c:v>
                </c:pt>
                <c:pt idx="1">
                  <c:v>De R$ 31,00 a R$ 50,00</c:v>
                </c:pt>
                <c:pt idx="2">
                  <c:v>De R$ 51,00 a R$ 100,00</c:v>
                </c:pt>
                <c:pt idx="3">
                  <c:v>Acima de R$ 100,00</c:v>
                </c:pt>
              </c:strCache>
            </c:strRef>
          </c:cat>
          <c:val>
            <c:numRef>
              <c:f>'Valor compras 2013'!$B$2:$B$5</c:f>
              <c:numCache>
                <c:formatCode>0</c:formatCode>
                <c:ptCount val="4"/>
                <c:pt idx="0">
                  <c:v>27</c:v>
                </c:pt>
                <c:pt idx="1">
                  <c:v>30</c:v>
                </c:pt>
                <c:pt idx="2">
                  <c:v>30</c:v>
                </c:pt>
                <c:pt idx="3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2431616"/>
        <c:axId val="152441600"/>
      </c:barChart>
      <c:catAx>
        <c:axId val="1524316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52441600"/>
        <c:crosses val="autoZero"/>
        <c:auto val="1"/>
        <c:lblAlgn val="ctr"/>
        <c:lblOffset val="100"/>
        <c:noMultiLvlLbl val="0"/>
      </c:catAx>
      <c:valAx>
        <c:axId val="152441600"/>
        <c:scaling>
          <c:orientation val="minMax"/>
        </c:scaling>
        <c:delete val="1"/>
        <c:axPos val="t"/>
        <c:numFmt formatCode="0" sourceLinked="1"/>
        <c:majorTickMark val="none"/>
        <c:minorTickMark val="none"/>
        <c:tickLblPos val="nextTo"/>
        <c:crossAx val="152431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818162677265251"/>
          <c:y val="7.551720573744837E-2"/>
          <c:w val="0.41784694173765641"/>
          <c:h val="0.89554574508344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'Valor compras 2014'!$B$1</c:f>
              <c:strCache>
                <c:ptCount val="1"/>
                <c:pt idx="0">
                  <c:v>Faixa de Valor (%)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'Valor compras 2014'!$A$2:$A$5</c:f>
              <c:strCache>
                <c:ptCount val="4"/>
                <c:pt idx="0">
                  <c:v>Até R$ 30,00</c:v>
                </c:pt>
                <c:pt idx="1">
                  <c:v>De R$ 31,00 a R$ 50,00</c:v>
                </c:pt>
                <c:pt idx="2">
                  <c:v>De R$ 51,00 a R$ 100,00</c:v>
                </c:pt>
                <c:pt idx="3">
                  <c:v>Acima de R$ 100,00</c:v>
                </c:pt>
              </c:strCache>
            </c:strRef>
          </c:cat>
          <c:val>
            <c:numRef>
              <c:f>'Valor compras 2014'!$B$2:$B$5</c:f>
              <c:numCache>
                <c:formatCode>0</c:formatCode>
                <c:ptCount val="4"/>
                <c:pt idx="0">
                  <c:v>31</c:v>
                </c:pt>
                <c:pt idx="1">
                  <c:v>31</c:v>
                </c:pt>
                <c:pt idx="2">
                  <c:v>27</c:v>
                </c:pt>
                <c:pt idx="3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2487808"/>
        <c:axId val="152489344"/>
      </c:barChart>
      <c:catAx>
        <c:axId val="1524878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52489344"/>
        <c:crosses val="autoZero"/>
        <c:auto val="1"/>
        <c:lblAlgn val="ctr"/>
        <c:lblOffset val="100"/>
        <c:noMultiLvlLbl val="0"/>
      </c:catAx>
      <c:valAx>
        <c:axId val="152489344"/>
        <c:scaling>
          <c:orientation val="minMax"/>
        </c:scaling>
        <c:delete val="1"/>
        <c:axPos val="t"/>
        <c:numFmt formatCode="0" sourceLinked="1"/>
        <c:majorTickMark val="none"/>
        <c:minorTickMark val="none"/>
        <c:tickLblPos val="nextTo"/>
        <c:crossAx val="15248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400" b="1" dirty="0" smtClean="0"/>
              <a:t>Valor do presente, por pessoa:</a:t>
            </a:r>
            <a:r>
              <a:rPr lang="pt-BR" sz="1400" b="1" baseline="0" dirty="0" smtClean="0"/>
              <a:t> (%)</a:t>
            </a:r>
            <a:endParaRPr lang="pt-BR" sz="14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Até R$ 30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Plan1!$A$2:$A$10</c:f>
              <c:strCache>
                <c:ptCount val="9"/>
                <c:pt idx="0">
                  <c:v>Total</c:v>
                </c:pt>
                <c:pt idx="1">
                  <c:v>N</c:v>
                </c:pt>
                <c:pt idx="2">
                  <c:v>NE</c:v>
                </c:pt>
                <c:pt idx="3">
                  <c:v>CO</c:v>
                </c:pt>
                <c:pt idx="4">
                  <c:v>SE</c:v>
                </c:pt>
                <c:pt idx="5">
                  <c:v>S</c:v>
                </c:pt>
                <c:pt idx="6">
                  <c:v>Classe AB</c:v>
                </c:pt>
                <c:pt idx="7">
                  <c:v>Classe C</c:v>
                </c:pt>
                <c:pt idx="8">
                  <c:v>Classe DE</c:v>
                </c:pt>
              </c:strCache>
            </c:strRef>
          </c:cat>
          <c:val>
            <c:numRef>
              <c:f>Plan1!$B$2:$B$10</c:f>
              <c:numCache>
                <c:formatCode>General</c:formatCode>
                <c:ptCount val="9"/>
                <c:pt idx="0">
                  <c:v>31</c:v>
                </c:pt>
                <c:pt idx="1">
                  <c:v>20</c:v>
                </c:pt>
                <c:pt idx="2">
                  <c:v>36</c:v>
                </c:pt>
                <c:pt idx="3">
                  <c:v>25</c:v>
                </c:pt>
                <c:pt idx="4">
                  <c:v>31</c:v>
                </c:pt>
                <c:pt idx="5">
                  <c:v>24</c:v>
                </c:pt>
                <c:pt idx="6">
                  <c:v>15</c:v>
                </c:pt>
                <c:pt idx="7">
                  <c:v>22</c:v>
                </c:pt>
                <c:pt idx="8">
                  <c:v>37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R$ 31 a R$ 50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Plan1!$A$2:$A$10</c:f>
              <c:strCache>
                <c:ptCount val="9"/>
                <c:pt idx="0">
                  <c:v>Total</c:v>
                </c:pt>
                <c:pt idx="1">
                  <c:v>N</c:v>
                </c:pt>
                <c:pt idx="2">
                  <c:v>NE</c:v>
                </c:pt>
                <c:pt idx="3">
                  <c:v>CO</c:v>
                </c:pt>
                <c:pt idx="4">
                  <c:v>SE</c:v>
                </c:pt>
                <c:pt idx="5">
                  <c:v>S</c:v>
                </c:pt>
                <c:pt idx="6">
                  <c:v>Classe AB</c:v>
                </c:pt>
                <c:pt idx="7">
                  <c:v>Classe C</c:v>
                </c:pt>
                <c:pt idx="8">
                  <c:v>Classe DE</c:v>
                </c:pt>
              </c:strCache>
            </c:strRef>
          </c:cat>
          <c:val>
            <c:numRef>
              <c:f>Plan1!$C$2:$C$10</c:f>
              <c:numCache>
                <c:formatCode>General</c:formatCode>
                <c:ptCount val="9"/>
                <c:pt idx="0">
                  <c:v>31</c:v>
                </c:pt>
                <c:pt idx="1">
                  <c:v>25</c:v>
                </c:pt>
                <c:pt idx="2">
                  <c:v>31</c:v>
                </c:pt>
                <c:pt idx="3">
                  <c:v>21</c:v>
                </c:pt>
                <c:pt idx="4">
                  <c:v>31</c:v>
                </c:pt>
                <c:pt idx="5">
                  <c:v>35</c:v>
                </c:pt>
                <c:pt idx="6">
                  <c:v>23</c:v>
                </c:pt>
                <c:pt idx="7">
                  <c:v>30</c:v>
                </c:pt>
                <c:pt idx="8">
                  <c:v>33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R$ 51 a R$ 100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Plan1!$A$2:$A$10</c:f>
              <c:strCache>
                <c:ptCount val="9"/>
                <c:pt idx="0">
                  <c:v>Total</c:v>
                </c:pt>
                <c:pt idx="1">
                  <c:v>N</c:v>
                </c:pt>
                <c:pt idx="2">
                  <c:v>NE</c:v>
                </c:pt>
                <c:pt idx="3">
                  <c:v>CO</c:v>
                </c:pt>
                <c:pt idx="4">
                  <c:v>SE</c:v>
                </c:pt>
                <c:pt idx="5">
                  <c:v>S</c:v>
                </c:pt>
                <c:pt idx="6">
                  <c:v>Classe AB</c:v>
                </c:pt>
                <c:pt idx="7">
                  <c:v>Classe C</c:v>
                </c:pt>
                <c:pt idx="8">
                  <c:v>Classe DE</c:v>
                </c:pt>
              </c:strCache>
            </c:strRef>
          </c:cat>
          <c:val>
            <c:numRef>
              <c:f>Plan1!$D$2:$D$10</c:f>
              <c:numCache>
                <c:formatCode>General</c:formatCode>
                <c:ptCount val="9"/>
                <c:pt idx="0">
                  <c:v>27</c:v>
                </c:pt>
                <c:pt idx="1">
                  <c:v>30</c:v>
                </c:pt>
                <c:pt idx="2">
                  <c:v>27</c:v>
                </c:pt>
                <c:pt idx="3">
                  <c:v>42</c:v>
                </c:pt>
                <c:pt idx="4">
                  <c:v>27</c:v>
                </c:pt>
                <c:pt idx="5">
                  <c:v>31</c:v>
                </c:pt>
                <c:pt idx="6">
                  <c:v>47</c:v>
                </c:pt>
                <c:pt idx="7">
                  <c:v>32</c:v>
                </c:pt>
                <c:pt idx="8">
                  <c:v>24</c:v>
                </c:pt>
              </c:numCache>
            </c:numRef>
          </c:val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Acima de R$ 100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tint val="50000"/>
                    <a:satMod val="300000"/>
                  </a:schemeClr>
                </a:gs>
                <a:gs pos="35000">
                  <a:schemeClr val="accent1">
                    <a:lumMod val="60000"/>
                    <a:tint val="37000"/>
                    <a:satMod val="300000"/>
                  </a:schemeClr>
                </a:gs>
                <a:gs pos="100000">
                  <a:schemeClr val="accent1">
                    <a:lumMod val="60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lumMod val="60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Plan1!$A$2:$A$10</c:f>
              <c:strCache>
                <c:ptCount val="9"/>
                <c:pt idx="0">
                  <c:v>Total</c:v>
                </c:pt>
                <c:pt idx="1">
                  <c:v>N</c:v>
                </c:pt>
                <c:pt idx="2">
                  <c:v>NE</c:v>
                </c:pt>
                <c:pt idx="3">
                  <c:v>CO</c:v>
                </c:pt>
                <c:pt idx="4">
                  <c:v>SE</c:v>
                </c:pt>
                <c:pt idx="5">
                  <c:v>S</c:v>
                </c:pt>
                <c:pt idx="6">
                  <c:v>Classe AB</c:v>
                </c:pt>
                <c:pt idx="7">
                  <c:v>Classe C</c:v>
                </c:pt>
                <c:pt idx="8">
                  <c:v>Classe DE</c:v>
                </c:pt>
              </c:strCache>
            </c:strRef>
          </c:cat>
          <c:val>
            <c:numRef>
              <c:f>Plan1!$E$2:$E$10</c:f>
              <c:numCache>
                <c:formatCode>General</c:formatCode>
                <c:ptCount val="9"/>
                <c:pt idx="0">
                  <c:v>11</c:v>
                </c:pt>
                <c:pt idx="1">
                  <c:v>25</c:v>
                </c:pt>
                <c:pt idx="2">
                  <c:v>6</c:v>
                </c:pt>
                <c:pt idx="3">
                  <c:v>12</c:v>
                </c:pt>
                <c:pt idx="4">
                  <c:v>11</c:v>
                </c:pt>
                <c:pt idx="5">
                  <c:v>10</c:v>
                </c:pt>
                <c:pt idx="6">
                  <c:v>15</c:v>
                </c:pt>
                <c:pt idx="7">
                  <c:v>16</c:v>
                </c:pt>
                <c:pt idx="8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53596288"/>
        <c:axId val="153597824"/>
      </c:barChart>
      <c:catAx>
        <c:axId val="153596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3597824"/>
        <c:crosses val="autoZero"/>
        <c:auto val="1"/>
        <c:lblAlgn val="ctr"/>
        <c:lblOffset val="100"/>
        <c:noMultiLvlLbl val="0"/>
      </c:catAx>
      <c:valAx>
        <c:axId val="15359782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3596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 smtClean="0"/>
              <a:t>Local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onde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concentrará</a:t>
            </a:r>
            <a:r>
              <a:rPr lang="en-US" sz="1400" baseline="0" dirty="0" smtClean="0"/>
              <a:t> as </a:t>
            </a:r>
            <a:r>
              <a:rPr lang="en-US" sz="1400" baseline="0" dirty="0" err="1" smtClean="0"/>
              <a:t>compras</a:t>
            </a:r>
            <a:r>
              <a:rPr lang="en-US" sz="1400" baseline="0" dirty="0" smtClean="0"/>
              <a:t> </a:t>
            </a:r>
            <a:r>
              <a:rPr lang="en-US" sz="1400" dirty="0" smtClean="0"/>
              <a:t>(%)</a:t>
            </a:r>
            <a:endParaRPr lang="en-US" sz="14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807468716715955"/>
          <c:y val="0.39513313329725108"/>
          <c:w val="0.76385062566568096"/>
          <c:h val="0.47834831430320096"/>
        </c:manualLayout>
      </c:layout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Plan1!$A$2:$A$3</c:f>
              <c:strCache>
                <c:ptCount val="2"/>
                <c:pt idx="0">
                  <c:v>Loja Física</c:v>
                </c:pt>
                <c:pt idx="1">
                  <c:v>Internet</c:v>
                </c:pt>
              </c:strCache>
            </c:strRef>
          </c:cat>
          <c:val>
            <c:numRef>
              <c:f>Plan1!$B$2:$B$3</c:f>
              <c:numCache>
                <c:formatCode>0</c:formatCode>
                <c:ptCount val="2"/>
                <c:pt idx="0">
                  <c:v>84</c:v>
                </c:pt>
                <c:pt idx="1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1074989140847664"/>
          <c:y val="0.14411540858503194"/>
          <c:w val="0.40211515461647857"/>
          <c:h val="0.104663293079483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 err="1" smtClean="0"/>
              <a:t>Segurança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em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realizar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compras</a:t>
            </a:r>
            <a:r>
              <a:rPr lang="en-US" sz="1400" baseline="0" dirty="0" smtClean="0"/>
              <a:t> pela Internet</a:t>
            </a:r>
            <a:r>
              <a:rPr lang="en-US" sz="1400" dirty="0" smtClean="0"/>
              <a:t> </a:t>
            </a:r>
            <a:r>
              <a:rPr lang="en-US" sz="1400" dirty="0"/>
              <a:t>(%)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doughnutChart>
        <c:varyColors val="1"/>
        <c:ser>
          <c:idx val="0"/>
          <c:order val="0"/>
          <c:tx>
            <c:strRef>
              <c:f>Segurança!$B$1</c:f>
              <c:strCache>
                <c:ptCount val="1"/>
                <c:pt idx="0">
                  <c:v>Idade (%)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lumMod val="40000"/>
                    <a:lumOff val="60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5">
                    <a:lumMod val="40000"/>
                    <a:lumOff val="60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3">
                    <a:lumMod val="40000"/>
                    <a:lumOff val="60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6">
                    <a:lumMod val="40000"/>
                    <a:lumOff val="60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2">
                    <a:lumMod val="40000"/>
                    <a:lumOff val="60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Segurança!$A$2:$A$6</c:f>
              <c:strCache>
                <c:ptCount val="5"/>
                <c:pt idx="0">
                  <c:v>Muito seguro</c:v>
                </c:pt>
                <c:pt idx="1">
                  <c:v>Seguro</c:v>
                </c:pt>
                <c:pt idx="2">
                  <c:v>Indiferente</c:v>
                </c:pt>
                <c:pt idx="3">
                  <c:v>Inseguro</c:v>
                </c:pt>
                <c:pt idx="4">
                  <c:v>Muito inseguro</c:v>
                </c:pt>
              </c:strCache>
            </c:strRef>
          </c:cat>
          <c:val>
            <c:numRef>
              <c:f>Segurança!$B$2:$B$6</c:f>
              <c:numCache>
                <c:formatCode>0</c:formatCode>
                <c:ptCount val="5"/>
                <c:pt idx="0">
                  <c:v>24</c:v>
                </c:pt>
                <c:pt idx="1">
                  <c:v>61</c:v>
                </c:pt>
                <c:pt idx="2">
                  <c:v>9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0927022033666348"/>
          <c:y val="0.14741288323041191"/>
          <c:w val="0.75312163440655489"/>
          <c:h val="0.219956393872971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7297456786633664"/>
          <c:y val="0.42031329544044377"/>
          <c:w val="0.66172199934526121"/>
          <c:h val="0.53525001196977562"/>
        </c:manualLayout>
      </c:layout>
      <c:doughnutChart>
        <c:varyColors val="1"/>
        <c:ser>
          <c:idx val="0"/>
          <c:order val="0"/>
          <c:tx>
            <c:strRef>
              <c:f>'Classe social'!$B$1</c:f>
              <c:strCache>
                <c:ptCount val="1"/>
                <c:pt idx="0">
                  <c:v>Classe Social (%)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'Classe social'!$A$2:$A$6</c:f>
              <c:strCache>
                <c:ptCount val="5"/>
                <c:pt idx="0">
                  <c:v>Classe A</c:v>
                </c:pt>
                <c:pt idx="1">
                  <c:v>Classe B</c:v>
                </c:pt>
                <c:pt idx="2">
                  <c:v>Classe C</c:v>
                </c:pt>
                <c:pt idx="3">
                  <c:v>Classe D</c:v>
                </c:pt>
                <c:pt idx="4">
                  <c:v>Classe E</c:v>
                </c:pt>
              </c:strCache>
            </c:strRef>
          </c:cat>
          <c:val>
            <c:numRef>
              <c:f>'Classe social'!$B$2:$B$6</c:f>
              <c:numCache>
                <c:formatCode>0</c:formatCode>
                <c:ptCount val="5"/>
                <c:pt idx="0">
                  <c:v>2.157164869029276</c:v>
                </c:pt>
                <c:pt idx="1">
                  <c:v>3.3898305084745761</c:v>
                </c:pt>
                <c:pt idx="2">
                  <c:v>36.97996918335901</c:v>
                </c:pt>
                <c:pt idx="3">
                  <c:v>30.816640986132509</c:v>
                </c:pt>
                <c:pt idx="4">
                  <c:v>26.656394453004623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0404856905742977"/>
          <c:y val="0.10541952353453306"/>
          <c:w val="0.39072988882728055"/>
          <c:h val="0.265377985970445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 err="1" smtClean="0"/>
              <a:t>Probabilidade</a:t>
            </a:r>
            <a:r>
              <a:rPr lang="en-US" sz="1400" dirty="0" smtClean="0"/>
              <a:t> de </a:t>
            </a:r>
            <a:r>
              <a:rPr lang="en-US" sz="1400" dirty="0" err="1" smtClean="0"/>
              <a:t>ocorrer</a:t>
            </a:r>
            <a:r>
              <a:rPr lang="en-US" sz="1400" dirty="0" smtClean="0"/>
              <a:t> </a:t>
            </a:r>
            <a:r>
              <a:rPr lang="en-US" sz="1400" dirty="0" err="1" smtClean="0"/>
              <a:t>uma</a:t>
            </a:r>
            <a:r>
              <a:rPr lang="en-US" sz="1400" dirty="0" smtClean="0"/>
              <a:t> </a:t>
            </a:r>
            <a:r>
              <a:rPr lang="en-US" sz="1400" dirty="0" err="1" smtClean="0"/>
              <a:t>fraude</a:t>
            </a:r>
            <a:r>
              <a:rPr lang="en-US" sz="1400" dirty="0" smtClean="0"/>
              <a:t>(%)</a:t>
            </a:r>
            <a:endParaRPr lang="en-US" sz="14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7297456786633664"/>
          <c:y val="0.42031329544044377"/>
          <c:w val="0.66172199934526121"/>
          <c:h val="0.53525001196977562"/>
        </c:manualLayout>
      </c:layout>
      <c:doughnutChart>
        <c:varyColors val="1"/>
        <c:ser>
          <c:idx val="0"/>
          <c:order val="0"/>
          <c:tx>
            <c:strRef>
              <c:f>'Classe social'!$B$1</c:f>
              <c:strCache>
                <c:ptCount val="1"/>
                <c:pt idx="0">
                  <c:v>Colunas1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2">
                    <a:lumMod val="40000"/>
                    <a:lumOff val="60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6">
                    <a:lumMod val="40000"/>
                    <a:lumOff val="60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3">
                    <a:lumMod val="40000"/>
                    <a:lumOff val="60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1">
                    <a:lumMod val="40000"/>
                    <a:lumOff val="60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'Classe social'!$A$2:$A$5</c:f>
              <c:strCache>
                <c:ptCount val="4"/>
                <c:pt idx="0">
                  <c:v>Alta</c:v>
                </c:pt>
                <c:pt idx="1">
                  <c:v>Média</c:v>
                </c:pt>
                <c:pt idx="2">
                  <c:v>Baixa</c:v>
                </c:pt>
                <c:pt idx="3">
                  <c:v>Nenhuma</c:v>
                </c:pt>
              </c:strCache>
            </c:strRef>
          </c:cat>
          <c:val>
            <c:numRef>
              <c:f>'Classe social'!$B$2:$B$5</c:f>
              <c:numCache>
                <c:formatCode>0</c:formatCode>
                <c:ptCount val="4"/>
                <c:pt idx="0">
                  <c:v>24</c:v>
                </c:pt>
                <c:pt idx="1">
                  <c:v>54</c:v>
                </c:pt>
                <c:pt idx="2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0404856905742977"/>
          <c:y val="0.13334085719227173"/>
          <c:w val="0.39072988882728055"/>
          <c:h val="0.194023466622891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400" b="0" dirty="0" smtClean="0"/>
              <a:t>Local onde concentrará a maior</a:t>
            </a:r>
            <a:r>
              <a:rPr lang="pt-BR" sz="1400" b="0" baseline="0" dirty="0" smtClean="0"/>
              <a:t> parte das compras (%)</a:t>
            </a:r>
            <a:endParaRPr lang="pt-BR" sz="1400" b="0" dirty="0"/>
          </a:p>
        </c:rich>
      </c:tx>
      <c:layout>
        <c:manualLayout>
          <c:xMode val="edge"/>
          <c:yMode val="edge"/>
          <c:x val="0.25702919583009298"/>
          <c:y val="5.700313853894672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1.6167185127578417E-2"/>
          <c:y val="0.38159281132073353"/>
          <c:w val="0.96766562974484316"/>
          <c:h val="0.4138601784826617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Loja Física</c:v>
                </c:pt>
              </c:strCache>
            </c:strRef>
          </c:tx>
          <c:spPr>
            <a:noFill/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Plan1!$A$2:$A$10</c:f>
              <c:strCache>
                <c:ptCount val="9"/>
                <c:pt idx="0">
                  <c:v>Total</c:v>
                </c:pt>
                <c:pt idx="1">
                  <c:v>N</c:v>
                </c:pt>
                <c:pt idx="2">
                  <c:v>NE</c:v>
                </c:pt>
                <c:pt idx="3">
                  <c:v>CO</c:v>
                </c:pt>
                <c:pt idx="4">
                  <c:v>SE</c:v>
                </c:pt>
                <c:pt idx="5">
                  <c:v>S</c:v>
                </c:pt>
                <c:pt idx="6">
                  <c:v>Classe AB</c:v>
                </c:pt>
                <c:pt idx="7">
                  <c:v>Classe C</c:v>
                </c:pt>
                <c:pt idx="8">
                  <c:v>Classe DE</c:v>
                </c:pt>
              </c:strCache>
            </c:strRef>
          </c:cat>
          <c:val>
            <c:numRef>
              <c:f>Plan1!$B$2:$B$10</c:f>
              <c:numCache>
                <c:formatCode>General</c:formatCode>
                <c:ptCount val="9"/>
                <c:pt idx="0">
                  <c:v>84</c:v>
                </c:pt>
                <c:pt idx="1">
                  <c:v>90</c:v>
                </c:pt>
                <c:pt idx="2">
                  <c:v>86</c:v>
                </c:pt>
                <c:pt idx="3">
                  <c:v>88</c:v>
                </c:pt>
                <c:pt idx="4">
                  <c:v>84</c:v>
                </c:pt>
                <c:pt idx="5">
                  <c:v>93</c:v>
                </c:pt>
                <c:pt idx="6">
                  <c:v>77</c:v>
                </c:pt>
                <c:pt idx="7">
                  <c:v>81</c:v>
                </c:pt>
                <c:pt idx="8">
                  <c:v>88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Internet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Plan1!$A$2:$A$10</c:f>
              <c:strCache>
                <c:ptCount val="9"/>
                <c:pt idx="0">
                  <c:v>Total</c:v>
                </c:pt>
                <c:pt idx="1">
                  <c:v>N</c:v>
                </c:pt>
                <c:pt idx="2">
                  <c:v>NE</c:v>
                </c:pt>
                <c:pt idx="3">
                  <c:v>CO</c:v>
                </c:pt>
                <c:pt idx="4">
                  <c:v>SE</c:v>
                </c:pt>
                <c:pt idx="5">
                  <c:v>S</c:v>
                </c:pt>
                <c:pt idx="6">
                  <c:v>Classe AB</c:v>
                </c:pt>
                <c:pt idx="7">
                  <c:v>Classe C</c:v>
                </c:pt>
                <c:pt idx="8">
                  <c:v>Classe DE</c:v>
                </c:pt>
              </c:strCache>
            </c:strRef>
          </c:cat>
          <c:val>
            <c:numRef>
              <c:f>Plan1!$C$2:$C$10</c:f>
              <c:numCache>
                <c:formatCode>General</c:formatCode>
                <c:ptCount val="9"/>
                <c:pt idx="0">
                  <c:v>16</c:v>
                </c:pt>
                <c:pt idx="1">
                  <c:v>10</c:v>
                </c:pt>
                <c:pt idx="2">
                  <c:v>14</c:v>
                </c:pt>
                <c:pt idx="3">
                  <c:v>12</c:v>
                </c:pt>
                <c:pt idx="4">
                  <c:v>16</c:v>
                </c:pt>
                <c:pt idx="5">
                  <c:v>7</c:v>
                </c:pt>
                <c:pt idx="6">
                  <c:v>23</c:v>
                </c:pt>
                <c:pt idx="7">
                  <c:v>19</c:v>
                </c:pt>
                <c:pt idx="8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2334336"/>
        <c:axId val="152335872"/>
      </c:barChart>
      <c:catAx>
        <c:axId val="15233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2335872"/>
        <c:crosses val="autoZero"/>
        <c:auto val="1"/>
        <c:lblAlgn val="ctr"/>
        <c:lblOffset val="100"/>
        <c:noMultiLvlLbl val="0"/>
      </c:catAx>
      <c:valAx>
        <c:axId val="15233587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2334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400" b="0" dirty="0" smtClean="0"/>
              <a:t>Segurança em realizar compras pela</a:t>
            </a:r>
            <a:r>
              <a:rPr lang="pt-BR" sz="1400" b="0" baseline="0" dirty="0" smtClean="0"/>
              <a:t> Internet (%)</a:t>
            </a:r>
            <a:endParaRPr lang="pt-BR" sz="1400" b="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Muito seguro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Plan1!$A$2:$A$10</c:f>
              <c:strCache>
                <c:ptCount val="9"/>
                <c:pt idx="0">
                  <c:v>Total</c:v>
                </c:pt>
                <c:pt idx="1">
                  <c:v>N</c:v>
                </c:pt>
                <c:pt idx="2">
                  <c:v>NE</c:v>
                </c:pt>
                <c:pt idx="3">
                  <c:v>CO</c:v>
                </c:pt>
                <c:pt idx="4">
                  <c:v>SE</c:v>
                </c:pt>
                <c:pt idx="5">
                  <c:v>S</c:v>
                </c:pt>
                <c:pt idx="6">
                  <c:v>Classe AB</c:v>
                </c:pt>
                <c:pt idx="7">
                  <c:v>Classe C</c:v>
                </c:pt>
                <c:pt idx="8">
                  <c:v>Classe DE</c:v>
                </c:pt>
              </c:strCache>
            </c:strRef>
          </c:cat>
          <c:val>
            <c:numRef>
              <c:f>Plan1!$B$2:$B$10</c:f>
              <c:numCache>
                <c:formatCode>General</c:formatCode>
                <c:ptCount val="9"/>
                <c:pt idx="0" formatCode="0">
                  <c:v>24</c:v>
                </c:pt>
                <c:pt idx="2" formatCode="0">
                  <c:v>22</c:v>
                </c:pt>
                <c:pt idx="3" formatCode="0">
                  <c:v>33</c:v>
                </c:pt>
                <c:pt idx="4" formatCode="0">
                  <c:v>28</c:v>
                </c:pt>
                <c:pt idx="6" formatCode="0">
                  <c:v>67</c:v>
                </c:pt>
                <c:pt idx="7" formatCode="0">
                  <c:v>27</c:v>
                </c:pt>
                <c:pt idx="8" formatCode="0">
                  <c:v>13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Seguro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Plan1!$A$2:$A$10</c:f>
              <c:strCache>
                <c:ptCount val="9"/>
                <c:pt idx="0">
                  <c:v>Total</c:v>
                </c:pt>
                <c:pt idx="1">
                  <c:v>N</c:v>
                </c:pt>
                <c:pt idx="2">
                  <c:v>NE</c:v>
                </c:pt>
                <c:pt idx="3">
                  <c:v>CO</c:v>
                </c:pt>
                <c:pt idx="4">
                  <c:v>SE</c:v>
                </c:pt>
                <c:pt idx="5">
                  <c:v>S</c:v>
                </c:pt>
                <c:pt idx="6">
                  <c:v>Classe AB</c:v>
                </c:pt>
                <c:pt idx="7">
                  <c:v>Classe C</c:v>
                </c:pt>
                <c:pt idx="8">
                  <c:v>Classe DE</c:v>
                </c:pt>
              </c:strCache>
            </c:strRef>
          </c:cat>
          <c:val>
            <c:numRef>
              <c:f>Plan1!$C$2:$C$10</c:f>
              <c:numCache>
                <c:formatCode>0</c:formatCode>
                <c:ptCount val="9"/>
                <c:pt idx="0">
                  <c:v>61</c:v>
                </c:pt>
                <c:pt idx="1">
                  <c:v>100</c:v>
                </c:pt>
                <c:pt idx="2">
                  <c:v>56</c:v>
                </c:pt>
                <c:pt idx="3">
                  <c:v>67</c:v>
                </c:pt>
                <c:pt idx="4">
                  <c:v>57</c:v>
                </c:pt>
                <c:pt idx="5">
                  <c:v>75</c:v>
                </c:pt>
                <c:pt idx="6">
                  <c:v>33</c:v>
                </c:pt>
                <c:pt idx="7">
                  <c:v>67</c:v>
                </c:pt>
                <c:pt idx="8">
                  <c:v>57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Indiferente</c:v>
                </c:pt>
              </c:strCache>
            </c:strRef>
          </c:tx>
          <c:spPr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9525" cap="flat" cmpd="sng" algn="ctr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Plan1!$A$2:$A$10</c:f>
              <c:strCache>
                <c:ptCount val="9"/>
                <c:pt idx="0">
                  <c:v>Total</c:v>
                </c:pt>
                <c:pt idx="1">
                  <c:v>N</c:v>
                </c:pt>
                <c:pt idx="2">
                  <c:v>NE</c:v>
                </c:pt>
                <c:pt idx="3">
                  <c:v>CO</c:v>
                </c:pt>
                <c:pt idx="4">
                  <c:v>SE</c:v>
                </c:pt>
                <c:pt idx="5">
                  <c:v>S</c:v>
                </c:pt>
                <c:pt idx="6">
                  <c:v>Classe AB</c:v>
                </c:pt>
                <c:pt idx="7">
                  <c:v>Classe C</c:v>
                </c:pt>
                <c:pt idx="8">
                  <c:v>Classe DE</c:v>
                </c:pt>
              </c:strCache>
            </c:strRef>
          </c:cat>
          <c:val>
            <c:numRef>
              <c:f>Plan1!$D$2:$D$10</c:f>
              <c:numCache>
                <c:formatCode>General</c:formatCode>
                <c:ptCount val="9"/>
                <c:pt idx="0" formatCode="0">
                  <c:v>9</c:v>
                </c:pt>
                <c:pt idx="4" formatCode="0">
                  <c:v>13</c:v>
                </c:pt>
                <c:pt idx="7" formatCode="0">
                  <c:v>3</c:v>
                </c:pt>
                <c:pt idx="8" formatCode="0">
                  <c:v>19</c:v>
                </c:pt>
              </c:numCache>
            </c:numRef>
          </c:val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Inseguro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accent6">
                  <a:lumMod val="40000"/>
                  <a:lumOff val="60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Plan1!$A$2:$A$10</c:f>
              <c:strCache>
                <c:ptCount val="9"/>
                <c:pt idx="0">
                  <c:v>Total</c:v>
                </c:pt>
                <c:pt idx="1">
                  <c:v>N</c:v>
                </c:pt>
                <c:pt idx="2">
                  <c:v>NE</c:v>
                </c:pt>
                <c:pt idx="3">
                  <c:v>CO</c:v>
                </c:pt>
                <c:pt idx="4">
                  <c:v>SE</c:v>
                </c:pt>
                <c:pt idx="5">
                  <c:v>S</c:v>
                </c:pt>
                <c:pt idx="6">
                  <c:v>Classe AB</c:v>
                </c:pt>
                <c:pt idx="7">
                  <c:v>Classe C</c:v>
                </c:pt>
                <c:pt idx="8">
                  <c:v>Classe DE</c:v>
                </c:pt>
              </c:strCache>
            </c:strRef>
          </c:cat>
          <c:val>
            <c:numRef>
              <c:f>Plan1!$E$2:$E$10</c:f>
              <c:numCache>
                <c:formatCode>General</c:formatCode>
                <c:ptCount val="9"/>
                <c:pt idx="0" formatCode="0">
                  <c:v>6</c:v>
                </c:pt>
                <c:pt idx="2" formatCode="0">
                  <c:v>22</c:v>
                </c:pt>
                <c:pt idx="4" formatCode="0">
                  <c:v>2</c:v>
                </c:pt>
                <c:pt idx="5" formatCode="0">
                  <c:v>25</c:v>
                </c:pt>
                <c:pt idx="7" formatCode="0">
                  <c:v>3</c:v>
                </c:pt>
                <c:pt idx="8" formatCode="0">
                  <c:v>11</c:v>
                </c:pt>
              </c:numCache>
            </c:numRef>
          </c:val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Muito inseguro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Plan1!$A$2:$A$10</c:f>
              <c:strCache>
                <c:ptCount val="9"/>
                <c:pt idx="0">
                  <c:v>Total</c:v>
                </c:pt>
                <c:pt idx="1">
                  <c:v>N</c:v>
                </c:pt>
                <c:pt idx="2">
                  <c:v>NE</c:v>
                </c:pt>
                <c:pt idx="3">
                  <c:v>CO</c:v>
                </c:pt>
                <c:pt idx="4">
                  <c:v>SE</c:v>
                </c:pt>
                <c:pt idx="5">
                  <c:v>S</c:v>
                </c:pt>
                <c:pt idx="6">
                  <c:v>Classe AB</c:v>
                </c:pt>
                <c:pt idx="7">
                  <c:v>Classe C</c:v>
                </c:pt>
                <c:pt idx="8">
                  <c:v>Classe DE</c:v>
                </c:pt>
              </c:strCache>
            </c:strRef>
          </c:cat>
          <c:val>
            <c:numRef>
              <c:f>Plan1!$F$2:$F$10</c:f>
              <c:numCache>
                <c:formatCode>General</c:formatCode>
                <c:ptCount val="9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52005248"/>
        <c:axId val="152023424"/>
      </c:barChart>
      <c:catAx>
        <c:axId val="152005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2023424"/>
        <c:crosses val="autoZero"/>
        <c:auto val="1"/>
        <c:lblAlgn val="ctr"/>
        <c:lblOffset val="100"/>
        <c:noMultiLvlLbl val="0"/>
      </c:catAx>
      <c:valAx>
        <c:axId val="15202342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2005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400" b="0" dirty="0" smtClean="0"/>
              <a:t>Local onde concentrará a maior</a:t>
            </a:r>
            <a:r>
              <a:rPr lang="pt-BR" sz="1400" b="0" baseline="0" dirty="0" smtClean="0"/>
              <a:t> parte das compras (%)</a:t>
            </a:r>
            <a:endParaRPr lang="pt-BR" sz="1400" b="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Loja Física</c:v>
                </c:pt>
              </c:strCache>
            </c:strRef>
          </c:tx>
          <c:spPr>
            <a:noFill/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Plan1!$A$2:$A$10</c:f>
              <c:strCache>
                <c:ptCount val="9"/>
                <c:pt idx="0">
                  <c:v>Total</c:v>
                </c:pt>
                <c:pt idx="1">
                  <c:v>N</c:v>
                </c:pt>
                <c:pt idx="2">
                  <c:v>NE</c:v>
                </c:pt>
                <c:pt idx="3">
                  <c:v>CO</c:v>
                </c:pt>
                <c:pt idx="4">
                  <c:v>SE</c:v>
                </c:pt>
                <c:pt idx="5">
                  <c:v>S</c:v>
                </c:pt>
                <c:pt idx="6">
                  <c:v>Classe AB</c:v>
                </c:pt>
                <c:pt idx="7">
                  <c:v>Classe C</c:v>
                </c:pt>
                <c:pt idx="8">
                  <c:v>Classe DE</c:v>
                </c:pt>
              </c:strCache>
            </c:strRef>
          </c:cat>
          <c:val>
            <c:numRef>
              <c:f>Plan1!$B$2:$B$10</c:f>
              <c:numCache>
                <c:formatCode>General</c:formatCode>
                <c:ptCount val="9"/>
                <c:pt idx="0">
                  <c:v>84</c:v>
                </c:pt>
                <c:pt idx="1">
                  <c:v>90</c:v>
                </c:pt>
                <c:pt idx="2">
                  <c:v>86</c:v>
                </c:pt>
                <c:pt idx="3">
                  <c:v>88</c:v>
                </c:pt>
                <c:pt idx="4">
                  <c:v>84</c:v>
                </c:pt>
                <c:pt idx="5">
                  <c:v>93</c:v>
                </c:pt>
                <c:pt idx="6">
                  <c:v>77</c:v>
                </c:pt>
                <c:pt idx="7">
                  <c:v>81</c:v>
                </c:pt>
                <c:pt idx="8">
                  <c:v>88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Internet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Plan1!$A$2:$A$10</c:f>
              <c:strCache>
                <c:ptCount val="9"/>
                <c:pt idx="0">
                  <c:v>Total</c:v>
                </c:pt>
                <c:pt idx="1">
                  <c:v>N</c:v>
                </c:pt>
                <c:pt idx="2">
                  <c:v>NE</c:v>
                </c:pt>
                <c:pt idx="3">
                  <c:v>CO</c:v>
                </c:pt>
                <c:pt idx="4">
                  <c:v>SE</c:v>
                </c:pt>
                <c:pt idx="5">
                  <c:v>S</c:v>
                </c:pt>
                <c:pt idx="6">
                  <c:v>Classe AB</c:v>
                </c:pt>
                <c:pt idx="7">
                  <c:v>Classe C</c:v>
                </c:pt>
                <c:pt idx="8">
                  <c:v>Classe DE</c:v>
                </c:pt>
              </c:strCache>
            </c:strRef>
          </c:cat>
          <c:val>
            <c:numRef>
              <c:f>Plan1!$C$2:$C$10</c:f>
              <c:numCache>
                <c:formatCode>General</c:formatCode>
                <c:ptCount val="9"/>
                <c:pt idx="0">
                  <c:v>16</c:v>
                </c:pt>
                <c:pt idx="1">
                  <c:v>10</c:v>
                </c:pt>
                <c:pt idx="2">
                  <c:v>14</c:v>
                </c:pt>
                <c:pt idx="3">
                  <c:v>12</c:v>
                </c:pt>
                <c:pt idx="4">
                  <c:v>16</c:v>
                </c:pt>
                <c:pt idx="5">
                  <c:v>7</c:v>
                </c:pt>
                <c:pt idx="6">
                  <c:v>23</c:v>
                </c:pt>
                <c:pt idx="7">
                  <c:v>19</c:v>
                </c:pt>
                <c:pt idx="8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4238336"/>
        <c:axId val="154244224"/>
      </c:barChart>
      <c:catAx>
        <c:axId val="154238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4244224"/>
        <c:crosses val="autoZero"/>
        <c:auto val="1"/>
        <c:lblAlgn val="ctr"/>
        <c:lblOffset val="100"/>
        <c:noMultiLvlLbl val="0"/>
      </c:catAx>
      <c:valAx>
        <c:axId val="15424422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4238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400" b="0" dirty="0" smtClean="0"/>
              <a:t>Probabilidade de</a:t>
            </a:r>
            <a:r>
              <a:rPr lang="pt-BR" sz="1400" b="0" baseline="0" dirty="0" smtClean="0"/>
              <a:t> ocorrer fraude ao realizar </a:t>
            </a:r>
            <a:r>
              <a:rPr lang="pt-BR" sz="1400" b="0" dirty="0" smtClean="0"/>
              <a:t>compras pela</a:t>
            </a:r>
            <a:r>
              <a:rPr lang="pt-BR" sz="1400" b="0" baseline="0" dirty="0" smtClean="0"/>
              <a:t> Internet (%)</a:t>
            </a:r>
            <a:endParaRPr lang="pt-BR" sz="1400" b="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Alta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35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9525" cap="flat" cmpd="sng" algn="ctr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Plan1!$A$2:$A$10</c:f>
              <c:strCache>
                <c:ptCount val="9"/>
                <c:pt idx="0">
                  <c:v>Total</c:v>
                </c:pt>
                <c:pt idx="1">
                  <c:v>N</c:v>
                </c:pt>
                <c:pt idx="2">
                  <c:v>NE</c:v>
                </c:pt>
                <c:pt idx="3">
                  <c:v>CO</c:v>
                </c:pt>
                <c:pt idx="4">
                  <c:v>SE</c:v>
                </c:pt>
                <c:pt idx="5">
                  <c:v>S</c:v>
                </c:pt>
                <c:pt idx="6">
                  <c:v>Classe AB</c:v>
                </c:pt>
                <c:pt idx="7">
                  <c:v>Classe C</c:v>
                </c:pt>
                <c:pt idx="8">
                  <c:v>Classe DE</c:v>
                </c:pt>
              </c:strCache>
            </c:strRef>
          </c:cat>
          <c:val>
            <c:numRef>
              <c:f>Plan1!$B$2:$B$10</c:f>
              <c:numCache>
                <c:formatCode>General</c:formatCode>
                <c:ptCount val="9"/>
                <c:pt idx="0">
                  <c:v>24</c:v>
                </c:pt>
                <c:pt idx="2">
                  <c:v>22</c:v>
                </c:pt>
                <c:pt idx="3">
                  <c:v>33</c:v>
                </c:pt>
                <c:pt idx="4">
                  <c:v>19</c:v>
                </c:pt>
                <c:pt idx="5">
                  <c:v>25</c:v>
                </c:pt>
                <c:pt idx="6">
                  <c:v>50</c:v>
                </c:pt>
                <c:pt idx="7">
                  <c:v>5</c:v>
                </c:pt>
                <c:pt idx="8">
                  <c:v>32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Média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9525" cap="flat" cmpd="sng" algn="ctr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Plan1!$A$2:$A$10</c:f>
              <c:strCache>
                <c:ptCount val="9"/>
                <c:pt idx="0">
                  <c:v>Total</c:v>
                </c:pt>
                <c:pt idx="1">
                  <c:v>N</c:v>
                </c:pt>
                <c:pt idx="2">
                  <c:v>NE</c:v>
                </c:pt>
                <c:pt idx="3">
                  <c:v>CO</c:v>
                </c:pt>
                <c:pt idx="4">
                  <c:v>SE</c:v>
                </c:pt>
                <c:pt idx="5">
                  <c:v>S</c:v>
                </c:pt>
                <c:pt idx="6">
                  <c:v>Classe AB</c:v>
                </c:pt>
                <c:pt idx="7">
                  <c:v>Classe C</c:v>
                </c:pt>
                <c:pt idx="8">
                  <c:v>Classe DE</c:v>
                </c:pt>
              </c:strCache>
            </c:strRef>
          </c:cat>
          <c:val>
            <c:numRef>
              <c:f>Plan1!$C$2:$C$10</c:f>
              <c:numCache>
                <c:formatCode>General</c:formatCode>
                <c:ptCount val="9"/>
                <c:pt idx="0">
                  <c:v>54</c:v>
                </c:pt>
                <c:pt idx="1">
                  <c:v>50</c:v>
                </c:pt>
                <c:pt idx="2">
                  <c:v>78</c:v>
                </c:pt>
                <c:pt idx="3">
                  <c:v>67</c:v>
                </c:pt>
                <c:pt idx="4">
                  <c:v>49</c:v>
                </c:pt>
                <c:pt idx="5">
                  <c:v>50</c:v>
                </c:pt>
                <c:pt idx="6">
                  <c:v>50</c:v>
                </c:pt>
                <c:pt idx="7">
                  <c:v>57</c:v>
                </c:pt>
                <c:pt idx="8">
                  <c:v>49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Baixa</c:v>
                </c:pt>
              </c:strCache>
            </c:strRef>
          </c:tx>
          <c:spPr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9525" cap="flat" cmpd="sng" algn="ctr">
              <a:solidFill>
                <a:schemeClr val="accent3">
                  <a:lumMod val="40000"/>
                  <a:lumOff val="60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Plan1!$A$2:$A$10</c:f>
              <c:strCache>
                <c:ptCount val="9"/>
                <c:pt idx="0">
                  <c:v>Total</c:v>
                </c:pt>
                <c:pt idx="1">
                  <c:v>N</c:v>
                </c:pt>
                <c:pt idx="2">
                  <c:v>NE</c:v>
                </c:pt>
                <c:pt idx="3">
                  <c:v>CO</c:v>
                </c:pt>
                <c:pt idx="4">
                  <c:v>SE</c:v>
                </c:pt>
                <c:pt idx="5">
                  <c:v>S</c:v>
                </c:pt>
                <c:pt idx="6">
                  <c:v>Classe AB</c:v>
                </c:pt>
                <c:pt idx="7">
                  <c:v>Classe C</c:v>
                </c:pt>
                <c:pt idx="8">
                  <c:v>Classe DE</c:v>
                </c:pt>
              </c:strCache>
            </c:strRef>
          </c:cat>
          <c:val>
            <c:numRef>
              <c:f>Plan1!$D$2:$D$10</c:f>
              <c:numCache>
                <c:formatCode>General</c:formatCode>
                <c:ptCount val="9"/>
                <c:pt idx="0">
                  <c:v>22</c:v>
                </c:pt>
                <c:pt idx="1">
                  <c:v>50</c:v>
                </c:pt>
                <c:pt idx="4">
                  <c:v>32</c:v>
                </c:pt>
                <c:pt idx="5">
                  <c:v>25</c:v>
                </c:pt>
                <c:pt idx="7">
                  <c:v>38</c:v>
                </c:pt>
                <c:pt idx="8">
                  <c:v>19</c:v>
                </c:pt>
              </c:numCache>
            </c:numRef>
          </c:val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Nenhuma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9525" cap="flat" cmpd="sng" algn="ctr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Plan1!$A$2:$A$10</c:f>
              <c:strCache>
                <c:ptCount val="9"/>
                <c:pt idx="0">
                  <c:v>Total</c:v>
                </c:pt>
                <c:pt idx="1">
                  <c:v>N</c:v>
                </c:pt>
                <c:pt idx="2">
                  <c:v>NE</c:v>
                </c:pt>
                <c:pt idx="3">
                  <c:v>CO</c:v>
                </c:pt>
                <c:pt idx="4">
                  <c:v>SE</c:v>
                </c:pt>
                <c:pt idx="5">
                  <c:v>S</c:v>
                </c:pt>
                <c:pt idx="6">
                  <c:v>Classe AB</c:v>
                </c:pt>
                <c:pt idx="7">
                  <c:v>Classe C</c:v>
                </c:pt>
                <c:pt idx="8">
                  <c:v>Classe DE</c:v>
                </c:pt>
              </c:strCache>
            </c:strRef>
          </c:cat>
          <c:val>
            <c:numRef>
              <c:f>Plan1!$E$2:$E$10</c:f>
              <c:numCache>
                <c:formatCode>General</c:formatCode>
                <c:ptCount val="9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54342528"/>
        <c:axId val="154344064"/>
      </c:barChart>
      <c:catAx>
        <c:axId val="154342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4344064"/>
        <c:crosses val="autoZero"/>
        <c:auto val="1"/>
        <c:lblAlgn val="ctr"/>
        <c:lblOffset val="100"/>
        <c:noMultiLvlLbl val="0"/>
      </c:catAx>
      <c:valAx>
        <c:axId val="15434406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4342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9717971151353555"/>
          <c:y val="0.14387955074775932"/>
          <c:w val="0.58506415953782909"/>
          <c:h val="9.17526351892602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818162677265251"/>
          <c:y val="7.551720573744837E-2"/>
          <c:w val="0.41784694173765641"/>
          <c:h val="0.89554574508344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Comprometimento!$B$1</c:f>
              <c:strCache>
                <c:ptCount val="1"/>
                <c:pt idx="0">
                  <c:v>Comprometimento da renda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lumMod val="40000"/>
                  <a:lumOff val="60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1">
                    <a:lumMod val="40000"/>
                    <a:lumOff val="60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1">
                    <a:lumMod val="40000"/>
                    <a:lumOff val="60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Comprometimento!$A$2:$A$4</c:f>
              <c:strCache>
                <c:ptCount val="3"/>
                <c:pt idx="0">
                  <c:v>Menos de 25%</c:v>
                </c:pt>
                <c:pt idx="1">
                  <c:v>Entre 25% a 50%</c:v>
                </c:pt>
                <c:pt idx="2">
                  <c:v>Mais de 50%</c:v>
                </c:pt>
              </c:strCache>
            </c:strRef>
          </c:cat>
          <c:val>
            <c:numRef>
              <c:f>Comprometimento!$B$2:$B$4</c:f>
              <c:numCache>
                <c:formatCode>0</c:formatCode>
                <c:ptCount val="3"/>
                <c:pt idx="0">
                  <c:v>48</c:v>
                </c:pt>
                <c:pt idx="1">
                  <c:v>44</c:v>
                </c:pt>
                <c:pt idx="2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3764992"/>
        <c:axId val="153766528"/>
      </c:barChart>
      <c:catAx>
        <c:axId val="1537649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53766528"/>
        <c:crosses val="autoZero"/>
        <c:auto val="1"/>
        <c:lblAlgn val="ctr"/>
        <c:lblOffset val="100"/>
        <c:noMultiLvlLbl val="0"/>
      </c:catAx>
      <c:valAx>
        <c:axId val="153766528"/>
        <c:scaling>
          <c:orientation val="minMax"/>
        </c:scaling>
        <c:delete val="1"/>
        <c:axPos val="t"/>
        <c:numFmt formatCode="0" sourceLinked="1"/>
        <c:majorTickMark val="none"/>
        <c:minorTickMark val="none"/>
        <c:tickLblPos val="nextTo"/>
        <c:crossAx val="153764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818162677265251"/>
          <c:y val="7.551720573744837E-2"/>
          <c:w val="0.41784694173765641"/>
          <c:h val="0.89554574508344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'Valor total das compras'!$B$1</c:f>
              <c:strCache>
                <c:ptCount val="1"/>
                <c:pt idx="0">
                  <c:v>Faixa de Valor (%)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'Valor total das compras'!$A$2:$A$6</c:f>
              <c:strCache>
                <c:ptCount val="5"/>
                <c:pt idx="0">
                  <c:v>Até R$ 300</c:v>
                </c:pt>
                <c:pt idx="1">
                  <c:v>R$ 301 a R$ 500</c:v>
                </c:pt>
                <c:pt idx="2">
                  <c:v>R$ 501 a R$ 700</c:v>
                </c:pt>
                <c:pt idx="3">
                  <c:v>R$ 701 a R$ 900</c:v>
                </c:pt>
                <c:pt idx="4">
                  <c:v>Acima de R$ 900</c:v>
                </c:pt>
              </c:strCache>
            </c:strRef>
          </c:cat>
          <c:val>
            <c:numRef>
              <c:f>'Valor total das compras'!$B$2:$B$6</c:f>
              <c:numCache>
                <c:formatCode>0</c:formatCode>
                <c:ptCount val="5"/>
                <c:pt idx="0">
                  <c:v>43</c:v>
                </c:pt>
                <c:pt idx="1">
                  <c:v>23</c:v>
                </c:pt>
                <c:pt idx="2">
                  <c:v>13</c:v>
                </c:pt>
                <c:pt idx="3">
                  <c:v>11</c:v>
                </c:pt>
                <c:pt idx="4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3800064"/>
        <c:axId val="153805952"/>
      </c:barChart>
      <c:catAx>
        <c:axId val="1538000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53805952"/>
        <c:crosses val="autoZero"/>
        <c:auto val="1"/>
        <c:lblAlgn val="ctr"/>
        <c:lblOffset val="100"/>
        <c:noMultiLvlLbl val="0"/>
      </c:catAx>
      <c:valAx>
        <c:axId val="153805952"/>
        <c:scaling>
          <c:orientation val="minMax"/>
        </c:scaling>
        <c:delete val="1"/>
        <c:axPos val="t"/>
        <c:numFmt formatCode="0" sourceLinked="1"/>
        <c:majorTickMark val="none"/>
        <c:minorTickMark val="none"/>
        <c:tickLblPos val="nextTo"/>
        <c:crossAx val="153800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 b="0" dirty="0" smtClean="0"/>
              <a:t>Valor total das compras de Natal</a:t>
            </a:r>
            <a:r>
              <a:rPr lang="pt-BR" sz="1600" b="0" baseline="0" dirty="0" smtClean="0"/>
              <a:t> e Fim de Ano (%)</a:t>
            </a:r>
            <a:endParaRPr lang="pt-BR" sz="1600" b="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Até R$ 300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Plan1!$A$2:$A$10</c:f>
              <c:strCache>
                <c:ptCount val="9"/>
                <c:pt idx="0">
                  <c:v>Total</c:v>
                </c:pt>
                <c:pt idx="1">
                  <c:v>N</c:v>
                </c:pt>
                <c:pt idx="2">
                  <c:v>NE</c:v>
                </c:pt>
                <c:pt idx="3">
                  <c:v>CO</c:v>
                </c:pt>
                <c:pt idx="4">
                  <c:v>SE</c:v>
                </c:pt>
                <c:pt idx="5">
                  <c:v>S</c:v>
                </c:pt>
                <c:pt idx="6">
                  <c:v>Classe AB</c:v>
                </c:pt>
                <c:pt idx="7">
                  <c:v>Classe C</c:v>
                </c:pt>
                <c:pt idx="8">
                  <c:v>Classe DE</c:v>
                </c:pt>
              </c:strCache>
            </c:strRef>
          </c:cat>
          <c:val>
            <c:numRef>
              <c:f>Plan1!$B$2:$B$10</c:f>
              <c:numCache>
                <c:formatCode>0</c:formatCode>
                <c:ptCount val="9"/>
                <c:pt idx="0">
                  <c:v>43</c:v>
                </c:pt>
                <c:pt idx="1">
                  <c:v>40</c:v>
                </c:pt>
                <c:pt idx="2">
                  <c:v>43</c:v>
                </c:pt>
                <c:pt idx="3">
                  <c:v>46</c:v>
                </c:pt>
                <c:pt idx="4">
                  <c:v>42</c:v>
                </c:pt>
                <c:pt idx="5">
                  <c:v>40</c:v>
                </c:pt>
                <c:pt idx="6">
                  <c:v>8</c:v>
                </c:pt>
                <c:pt idx="7">
                  <c:v>34</c:v>
                </c:pt>
                <c:pt idx="8">
                  <c:v>52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R$ 301 a R$ 500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Plan1!$A$2:$A$10</c:f>
              <c:strCache>
                <c:ptCount val="9"/>
                <c:pt idx="0">
                  <c:v>Total</c:v>
                </c:pt>
                <c:pt idx="1">
                  <c:v>N</c:v>
                </c:pt>
                <c:pt idx="2">
                  <c:v>NE</c:v>
                </c:pt>
                <c:pt idx="3">
                  <c:v>CO</c:v>
                </c:pt>
                <c:pt idx="4">
                  <c:v>SE</c:v>
                </c:pt>
                <c:pt idx="5">
                  <c:v>S</c:v>
                </c:pt>
                <c:pt idx="6">
                  <c:v>Classe AB</c:v>
                </c:pt>
                <c:pt idx="7">
                  <c:v>Classe C</c:v>
                </c:pt>
                <c:pt idx="8">
                  <c:v>Classe DE</c:v>
                </c:pt>
              </c:strCache>
            </c:strRef>
          </c:cat>
          <c:val>
            <c:numRef>
              <c:f>Plan1!$C$2:$C$10</c:f>
              <c:numCache>
                <c:formatCode>0</c:formatCode>
                <c:ptCount val="9"/>
                <c:pt idx="0">
                  <c:v>23</c:v>
                </c:pt>
                <c:pt idx="1">
                  <c:v>15</c:v>
                </c:pt>
                <c:pt idx="2">
                  <c:v>22</c:v>
                </c:pt>
                <c:pt idx="3">
                  <c:v>17</c:v>
                </c:pt>
                <c:pt idx="4">
                  <c:v>24</c:v>
                </c:pt>
                <c:pt idx="5">
                  <c:v>24</c:v>
                </c:pt>
                <c:pt idx="6">
                  <c:v>12</c:v>
                </c:pt>
                <c:pt idx="7">
                  <c:v>20</c:v>
                </c:pt>
                <c:pt idx="8">
                  <c:v>25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R$ 501 a R$ 700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Plan1!$A$2:$A$10</c:f>
              <c:strCache>
                <c:ptCount val="9"/>
                <c:pt idx="0">
                  <c:v>Total</c:v>
                </c:pt>
                <c:pt idx="1">
                  <c:v>N</c:v>
                </c:pt>
                <c:pt idx="2">
                  <c:v>NE</c:v>
                </c:pt>
                <c:pt idx="3">
                  <c:v>CO</c:v>
                </c:pt>
                <c:pt idx="4">
                  <c:v>SE</c:v>
                </c:pt>
                <c:pt idx="5">
                  <c:v>S</c:v>
                </c:pt>
                <c:pt idx="6">
                  <c:v>Classe AB</c:v>
                </c:pt>
                <c:pt idx="7">
                  <c:v>Classe C</c:v>
                </c:pt>
                <c:pt idx="8">
                  <c:v>Classe DE</c:v>
                </c:pt>
              </c:strCache>
            </c:strRef>
          </c:cat>
          <c:val>
            <c:numRef>
              <c:f>Plan1!$D$2:$D$10</c:f>
              <c:numCache>
                <c:formatCode>0</c:formatCode>
                <c:ptCount val="9"/>
                <c:pt idx="0">
                  <c:v>13</c:v>
                </c:pt>
                <c:pt idx="1">
                  <c:v>10</c:v>
                </c:pt>
                <c:pt idx="2">
                  <c:v>19</c:v>
                </c:pt>
                <c:pt idx="3">
                  <c:v>8</c:v>
                </c:pt>
                <c:pt idx="4">
                  <c:v>12</c:v>
                </c:pt>
                <c:pt idx="5">
                  <c:v>14</c:v>
                </c:pt>
                <c:pt idx="6">
                  <c:v>15</c:v>
                </c:pt>
                <c:pt idx="7">
                  <c:v>13</c:v>
                </c:pt>
                <c:pt idx="8">
                  <c:v>12</c:v>
                </c:pt>
              </c:numCache>
            </c:numRef>
          </c:val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R$ 701 a R$ 900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tint val="50000"/>
                    <a:satMod val="300000"/>
                  </a:schemeClr>
                </a:gs>
                <a:gs pos="35000">
                  <a:schemeClr val="accent1">
                    <a:lumMod val="60000"/>
                    <a:tint val="37000"/>
                    <a:satMod val="300000"/>
                  </a:schemeClr>
                </a:gs>
                <a:gs pos="100000">
                  <a:schemeClr val="accent1">
                    <a:lumMod val="60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lumMod val="60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Plan1!$A$2:$A$10</c:f>
              <c:strCache>
                <c:ptCount val="9"/>
                <c:pt idx="0">
                  <c:v>Total</c:v>
                </c:pt>
                <c:pt idx="1">
                  <c:v>N</c:v>
                </c:pt>
                <c:pt idx="2">
                  <c:v>NE</c:v>
                </c:pt>
                <c:pt idx="3">
                  <c:v>CO</c:v>
                </c:pt>
                <c:pt idx="4">
                  <c:v>SE</c:v>
                </c:pt>
                <c:pt idx="5">
                  <c:v>S</c:v>
                </c:pt>
                <c:pt idx="6">
                  <c:v>Classe AB</c:v>
                </c:pt>
                <c:pt idx="7">
                  <c:v>Classe C</c:v>
                </c:pt>
                <c:pt idx="8">
                  <c:v>Classe DE</c:v>
                </c:pt>
              </c:strCache>
            </c:strRef>
          </c:cat>
          <c:val>
            <c:numRef>
              <c:f>Plan1!$E$2:$E$10</c:f>
              <c:numCache>
                <c:formatCode>0</c:formatCode>
                <c:ptCount val="9"/>
                <c:pt idx="0">
                  <c:v>11</c:v>
                </c:pt>
                <c:pt idx="1">
                  <c:v>20</c:v>
                </c:pt>
                <c:pt idx="2">
                  <c:v>11</c:v>
                </c:pt>
                <c:pt idx="3">
                  <c:v>17</c:v>
                </c:pt>
                <c:pt idx="4">
                  <c:v>12</c:v>
                </c:pt>
                <c:pt idx="5">
                  <c:v>7</c:v>
                </c:pt>
                <c:pt idx="6">
                  <c:v>15</c:v>
                </c:pt>
                <c:pt idx="7">
                  <c:v>17</c:v>
                </c:pt>
                <c:pt idx="8">
                  <c:v>7</c:v>
                </c:pt>
              </c:numCache>
            </c:numRef>
          </c:val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Acima de R$ 900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tint val="50000"/>
                    <a:satMod val="300000"/>
                  </a:schemeClr>
                </a:gs>
                <a:gs pos="35000">
                  <a:schemeClr val="accent3">
                    <a:lumMod val="60000"/>
                    <a:tint val="37000"/>
                    <a:satMod val="300000"/>
                  </a:schemeClr>
                </a:gs>
                <a:gs pos="100000">
                  <a:schemeClr val="accent3">
                    <a:lumMod val="60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lumMod val="60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Plan1!$A$2:$A$10</c:f>
              <c:strCache>
                <c:ptCount val="9"/>
                <c:pt idx="0">
                  <c:v>Total</c:v>
                </c:pt>
                <c:pt idx="1">
                  <c:v>N</c:v>
                </c:pt>
                <c:pt idx="2">
                  <c:v>NE</c:v>
                </c:pt>
                <c:pt idx="3">
                  <c:v>CO</c:v>
                </c:pt>
                <c:pt idx="4">
                  <c:v>SE</c:v>
                </c:pt>
                <c:pt idx="5">
                  <c:v>S</c:v>
                </c:pt>
                <c:pt idx="6">
                  <c:v>Classe AB</c:v>
                </c:pt>
                <c:pt idx="7">
                  <c:v>Classe C</c:v>
                </c:pt>
                <c:pt idx="8">
                  <c:v>Classe DE</c:v>
                </c:pt>
              </c:strCache>
            </c:strRef>
          </c:cat>
          <c:val>
            <c:numRef>
              <c:f>Plan1!$F$2:$F$10</c:f>
              <c:numCache>
                <c:formatCode>0</c:formatCode>
                <c:ptCount val="9"/>
                <c:pt idx="0">
                  <c:v>10</c:v>
                </c:pt>
                <c:pt idx="1">
                  <c:v>15</c:v>
                </c:pt>
                <c:pt idx="2">
                  <c:v>5</c:v>
                </c:pt>
                <c:pt idx="3">
                  <c:v>12</c:v>
                </c:pt>
                <c:pt idx="4">
                  <c:v>10</c:v>
                </c:pt>
                <c:pt idx="5">
                  <c:v>15</c:v>
                </c:pt>
                <c:pt idx="6">
                  <c:v>50</c:v>
                </c:pt>
                <c:pt idx="7">
                  <c:v>16</c:v>
                </c:pt>
                <c:pt idx="8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155760896"/>
        <c:axId val="155774976"/>
      </c:barChart>
      <c:catAx>
        <c:axId val="155760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5774976"/>
        <c:crosses val="autoZero"/>
        <c:auto val="1"/>
        <c:lblAlgn val="ctr"/>
        <c:lblOffset val="100"/>
        <c:noMultiLvlLbl val="0"/>
      </c:catAx>
      <c:valAx>
        <c:axId val="15577497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5760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5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550" b="0" dirty="0" smtClean="0"/>
              <a:t>Comprometimento da Renda Familiar com as compras de Natal e Final de Ano</a:t>
            </a:r>
            <a:r>
              <a:rPr lang="pt-BR" sz="1550" b="0" baseline="0" dirty="0" smtClean="0"/>
              <a:t> (%)</a:t>
            </a:r>
            <a:endParaRPr lang="pt-BR" sz="1550" b="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Menos de 25%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Plan1!$A$2:$A$10</c:f>
              <c:strCache>
                <c:ptCount val="9"/>
                <c:pt idx="0">
                  <c:v>Total</c:v>
                </c:pt>
                <c:pt idx="1">
                  <c:v>N</c:v>
                </c:pt>
                <c:pt idx="2">
                  <c:v>NE</c:v>
                </c:pt>
                <c:pt idx="3">
                  <c:v>CO</c:v>
                </c:pt>
                <c:pt idx="4">
                  <c:v>SE</c:v>
                </c:pt>
                <c:pt idx="5">
                  <c:v>S</c:v>
                </c:pt>
                <c:pt idx="6">
                  <c:v>Classe AB</c:v>
                </c:pt>
                <c:pt idx="7">
                  <c:v>Classe C</c:v>
                </c:pt>
                <c:pt idx="8">
                  <c:v>Classe DE</c:v>
                </c:pt>
              </c:strCache>
            </c:strRef>
          </c:cat>
          <c:val>
            <c:numRef>
              <c:f>Plan1!$B$2:$B$10</c:f>
              <c:numCache>
                <c:formatCode>General</c:formatCode>
                <c:ptCount val="9"/>
                <c:pt idx="0">
                  <c:v>48</c:v>
                </c:pt>
                <c:pt idx="1">
                  <c:v>55</c:v>
                </c:pt>
                <c:pt idx="2">
                  <c:v>42</c:v>
                </c:pt>
                <c:pt idx="3">
                  <c:v>37</c:v>
                </c:pt>
                <c:pt idx="4">
                  <c:v>47</c:v>
                </c:pt>
                <c:pt idx="5">
                  <c:v>57</c:v>
                </c:pt>
                <c:pt idx="6">
                  <c:v>81</c:v>
                </c:pt>
                <c:pt idx="7">
                  <c:v>56</c:v>
                </c:pt>
                <c:pt idx="8">
                  <c:v>38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25% a 50%</c:v>
                </c:pt>
              </c:strCache>
            </c:strRef>
          </c:tx>
          <c:spPr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Plan1!$A$2:$A$10</c:f>
              <c:strCache>
                <c:ptCount val="9"/>
                <c:pt idx="0">
                  <c:v>Total</c:v>
                </c:pt>
                <c:pt idx="1">
                  <c:v>N</c:v>
                </c:pt>
                <c:pt idx="2">
                  <c:v>NE</c:v>
                </c:pt>
                <c:pt idx="3">
                  <c:v>CO</c:v>
                </c:pt>
                <c:pt idx="4">
                  <c:v>SE</c:v>
                </c:pt>
                <c:pt idx="5">
                  <c:v>S</c:v>
                </c:pt>
                <c:pt idx="6">
                  <c:v>Classe AB</c:v>
                </c:pt>
                <c:pt idx="7">
                  <c:v>Classe C</c:v>
                </c:pt>
                <c:pt idx="8">
                  <c:v>Classe DE</c:v>
                </c:pt>
              </c:strCache>
            </c:strRef>
          </c:cat>
          <c:val>
            <c:numRef>
              <c:f>Plan1!$C$2:$C$10</c:f>
              <c:numCache>
                <c:formatCode>General</c:formatCode>
                <c:ptCount val="9"/>
                <c:pt idx="0">
                  <c:v>44</c:v>
                </c:pt>
                <c:pt idx="1">
                  <c:v>20</c:v>
                </c:pt>
                <c:pt idx="2">
                  <c:v>47</c:v>
                </c:pt>
                <c:pt idx="3">
                  <c:v>63</c:v>
                </c:pt>
                <c:pt idx="4">
                  <c:v>45</c:v>
                </c:pt>
                <c:pt idx="5">
                  <c:v>36</c:v>
                </c:pt>
                <c:pt idx="6">
                  <c:v>11</c:v>
                </c:pt>
                <c:pt idx="7">
                  <c:v>38</c:v>
                </c:pt>
                <c:pt idx="8">
                  <c:v>51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Acima de 50%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9525" cap="flat" cmpd="sng" algn="ctr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Plan1!$A$2:$A$10</c:f>
              <c:strCache>
                <c:ptCount val="9"/>
                <c:pt idx="0">
                  <c:v>Total</c:v>
                </c:pt>
                <c:pt idx="1">
                  <c:v>N</c:v>
                </c:pt>
                <c:pt idx="2">
                  <c:v>NE</c:v>
                </c:pt>
                <c:pt idx="3">
                  <c:v>CO</c:v>
                </c:pt>
                <c:pt idx="4">
                  <c:v>SE</c:v>
                </c:pt>
                <c:pt idx="5">
                  <c:v>S</c:v>
                </c:pt>
                <c:pt idx="6">
                  <c:v>Classe AB</c:v>
                </c:pt>
                <c:pt idx="7">
                  <c:v>Classe C</c:v>
                </c:pt>
                <c:pt idx="8">
                  <c:v>Classe DE</c:v>
                </c:pt>
              </c:strCache>
            </c:strRef>
          </c:cat>
          <c:val>
            <c:numRef>
              <c:f>Plan1!$D$2:$D$10</c:f>
              <c:numCache>
                <c:formatCode>General</c:formatCode>
                <c:ptCount val="9"/>
                <c:pt idx="0">
                  <c:v>8</c:v>
                </c:pt>
                <c:pt idx="1">
                  <c:v>25</c:v>
                </c:pt>
                <c:pt idx="2">
                  <c:v>11</c:v>
                </c:pt>
                <c:pt idx="4">
                  <c:v>8</c:v>
                </c:pt>
                <c:pt idx="5">
                  <c:v>7</c:v>
                </c:pt>
                <c:pt idx="6">
                  <c:v>8</c:v>
                </c:pt>
                <c:pt idx="7">
                  <c:v>6</c:v>
                </c:pt>
                <c:pt idx="8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154425216"/>
        <c:axId val="154426752"/>
      </c:barChart>
      <c:catAx>
        <c:axId val="15442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4426752"/>
        <c:crosses val="autoZero"/>
        <c:auto val="1"/>
        <c:lblAlgn val="ctr"/>
        <c:lblOffset val="100"/>
        <c:noMultiLvlLbl val="0"/>
      </c:catAx>
      <c:valAx>
        <c:axId val="15442675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4425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5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550" b="0" dirty="0" smtClean="0"/>
              <a:t>Comprometimento da Renda Familiar com as compras de Natal e Final de Ano, segundo o valor total das compras</a:t>
            </a:r>
            <a:r>
              <a:rPr lang="pt-BR" sz="1550" b="0" baseline="0" dirty="0" smtClean="0"/>
              <a:t> (%)</a:t>
            </a:r>
            <a:endParaRPr lang="pt-BR" sz="1550" b="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Menos de 25%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Plan1!$A$2:$A$6</c:f>
              <c:strCache>
                <c:ptCount val="5"/>
                <c:pt idx="0">
                  <c:v>Até R$ 300</c:v>
                </c:pt>
                <c:pt idx="1">
                  <c:v>R$ 301 a R$ 500</c:v>
                </c:pt>
                <c:pt idx="2">
                  <c:v>R$ 501 a R$ 700</c:v>
                </c:pt>
                <c:pt idx="3">
                  <c:v>R$ 701 a R$ 900</c:v>
                </c:pt>
                <c:pt idx="4">
                  <c:v>Acima de R$ 900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62</c:v>
                </c:pt>
                <c:pt idx="1">
                  <c:v>43</c:v>
                </c:pt>
                <c:pt idx="2">
                  <c:v>34</c:v>
                </c:pt>
                <c:pt idx="3">
                  <c:v>32</c:v>
                </c:pt>
                <c:pt idx="4">
                  <c:v>34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25% a 50%</c:v>
                </c:pt>
              </c:strCache>
            </c:strRef>
          </c:tx>
          <c:spPr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Plan1!$A$2:$A$6</c:f>
              <c:strCache>
                <c:ptCount val="5"/>
                <c:pt idx="0">
                  <c:v>Até R$ 300</c:v>
                </c:pt>
                <c:pt idx="1">
                  <c:v>R$ 301 a R$ 500</c:v>
                </c:pt>
                <c:pt idx="2">
                  <c:v>R$ 501 a R$ 700</c:v>
                </c:pt>
                <c:pt idx="3">
                  <c:v>R$ 701 a R$ 900</c:v>
                </c:pt>
                <c:pt idx="4">
                  <c:v>Acima de R$ 900</c:v>
                </c:pt>
              </c:strCache>
            </c:strRef>
          </c:cat>
          <c:val>
            <c:numRef>
              <c:f>Plan1!$C$2:$C$6</c:f>
              <c:numCache>
                <c:formatCode>General</c:formatCode>
                <c:ptCount val="5"/>
                <c:pt idx="0">
                  <c:v>34</c:v>
                </c:pt>
                <c:pt idx="1">
                  <c:v>53</c:v>
                </c:pt>
                <c:pt idx="2">
                  <c:v>57</c:v>
                </c:pt>
                <c:pt idx="3">
                  <c:v>47</c:v>
                </c:pt>
                <c:pt idx="4">
                  <c:v>42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Acima de 50%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9525" cap="flat" cmpd="sng" algn="ctr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Plan1!$A$2:$A$6</c:f>
              <c:strCache>
                <c:ptCount val="5"/>
                <c:pt idx="0">
                  <c:v>Até R$ 300</c:v>
                </c:pt>
                <c:pt idx="1">
                  <c:v>R$ 301 a R$ 500</c:v>
                </c:pt>
                <c:pt idx="2">
                  <c:v>R$ 501 a R$ 700</c:v>
                </c:pt>
                <c:pt idx="3">
                  <c:v>R$ 701 a R$ 900</c:v>
                </c:pt>
                <c:pt idx="4">
                  <c:v>Acima de R$ 900</c:v>
                </c:pt>
              </c:strCache>
            </c:strRef>
          </c:cat>
          <c:val>
            <c:numRef>
              <c:f>Plan1!$D$2:$D$6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9</c:v>
                </c:pt>
                <c:pt idx="3">
                  <c:v>21</c:v>
                </c:pt>
                <c:pt idx="4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154544384"/>
        <c:axId val="154550272"/>
      </c:barChart>
      <c:catAx>
        <c:axId val="15454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4550272"/>
        <c:crosses val="autoZero"/>
        <c:auto val="1"/>
        <c:lblAlgn val="ctr"/>
        <c:lblOffset val="100"/>
        <c:noMultiLvlLbl val="0"/>
      </c:catAx>
      <c:valAx>
        <c:axId val="15455027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4544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106036886812423"/>
          <c:y val="0.16515625"/>
          <c:w val="0.61965896143877097"/>
          <c:h val="6.39498031496062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253517725083687E-2"/>
          <c:y val="0.17840553887539221"/>
          <c:w val="0.95782473444979543"/>
          <c:h val="0.6512743553749137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'P1'!$B$1</c:f>
              <c:strCache>
                <c:ptCount val="1"/>
                <c:pt idx="0">
                  <c:v>Gastar mais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9525" cap="flat" cmpd="sng" algn="ctr">
              <a:solidFill>
                <a:srgbClr val="0070C0"/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'P1'!$A$2:$A$4</c:f>
              <c:strCache>
                <c:ptCount val="3"/>
                <c:pt idx="0">
                  <c:v>Ano 2013</c:v>
                </c:pt>
                <c:pt idx="1">
                  <c:v>Ano 2014</c:v>
                </c:pt>
                <c:pt idx="2">
                  <c:v>Ano 2015</c:v>
                </c:pt>
              </c:strCache>
            </c:strRef>
          </c:cat>
          <c:val>
            <c:numRef>
              <c:f>'P1'!$B$2:$B$4</c:f>
              <c:numCache>
                <c:formatCode>0</c:formatCode>
                <c:ptCount val="3"/>
                <c:pt idx="0">
                  <c:v>11</c:v>
                </c:pt>
                <c:pt idx="1">
                  <c:v>13</c:v>
                </c:pt>
                <c:pt idx="2">
                  <c:v>10</c:v>
                </c:pt>
              </c:numCache>
            </c:numRef>
          </c:val>
        </c:ser>
        <c:ser>
          <c:idx val="1"/>
          <c:order val="1"/>
          <c:tx>
            <c:strRef>
              <c:f>'P1'!$C$1</c:f>
              <c:strCache>
                <c:ptCount val="1"/>
                <c:pt idx="0">
                  <c:v>Gastar a mesma quantia</c:v>
                </c:pt>
              </c:strCache>
            </c:strRef>
          </c:tx>
          <c:spPr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9525" cap="flat" cmpd="sng" algn="ctr">
              <a:solidFill>
                <a:schemeClr val="accent3">
                  <a:lumMod val="50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'P1'!$A$2:$A$4</c:f>
              <c:strCache>
                <c:ptCount val="3"/>
                <c:pt idx="0">
                  <c:v>Ano 2013</c:v>
                </c:pt>
                <c:pt idx="1">
                  <c:v>Ano 2014</c:v>
                </c:pt>
                <c:pt idx="2">
                  <c:v>Ano 2015</c:v>
                </c:pt>
              </c:strCache>
            </c:strRef>
          </c:cat>
          <c:val>
            <c:numRef>
              <c:f>'P1'!$C$2:$C$4</c:f>
              <c:numCache>
                <c:formatCode>0</c:formatCode>
                <c:ptCount val="3"/>
                <c:pt idx="0">
                  <c:v>9</c:v>
                </c:pt>
                <c:pt idx="1">
                  <c:v>11</c:v>
                </c:pt>
                <c:pt idx="2">
                  <c:v>9</c:v>
                </c:pt>
              </c:numCache>
            </c:numRef>
          </c:val>
        </c:ser>
        <c:ser>
          <c:idx val="2"/>
          <c:order val="2"/>
          <c:tx>
            <c:strRef>
              <c:f>'P1'!$D$1</c:f>
              <c:strCache>
                <c:ptCount val="1"/>
                <c:pt idx="0">
                  <c:v>Gastar menos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'P1'!$A$2:$A$4</c:f>
              <c:strCache>
                <c:ptCount val="3"/>
                <c:pt idx="0">
                  <c:v>Ano 2013</c:v>
                </c:pt>
                <c:pt idx="1">
                  <c:v>Ano 2014</c:v>
                </c:pt>
                <c:pt idx="2">
                  <c:v>Ano 2015</c:v>
                </c:pt>
              </c:strCache>
            </c:strRef>
          </c:cat>
          <c:val>
            <c:numRef>
              <c:f>'P1'!$D$2:$D$4</c:f>
              <c:numCache>
                <c:formatCode>0</c:formatCode>
                <c:ptCount val="3"/>
                <c:pt idx="0">
                  <c:v>80</c:v>
                </c:pt>
                <c:pt idx="1">
                  <c:v>76</c:v>
                </c:pt>
                <c:pt idx="2">
                  <c:v>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41960576"/>
        <c:axId val="41962112"/>
      </c:barChart>
      <c:catAx>
        <c:axId val="41960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41962112"/>
        <c:crosses val="autoZero"/>
        <c:auto val="1"/>
        <c:lblAlgn val="ctr"/>
        <c:lblOffset val="100"/>
        <c:noMultiLvlLbl val="0"/>
      </c:catAx>
      <c:valAx>
        <c:axId val="4196211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1960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3.3849954137841164E-2"/>
          <c:w val="1"/>
          <c:h val="8.97391129601884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t-BR" sz="1400" b="0" dirty="0" smtClean="0"/>
              <a:t>Principal</a:t>
            </a:r>
            <a:r>
              <a:rPr lang="pt-BR" sz="1400" b="0" baseline="0" dirty="0" smtClean="0"/>
              <a:t> finalidade do 13º </a:t>
            </a:r>
            <a:r>
              <a:rPr lang="pt-BR" sz="1400" b="0" dirty="0" smtClean="0"/>
              <a:t>Salário </a:t>
            </a:r>
            <a:r>
              <a:rPr lang="pt-BR" sz="1400" b="0" dirty="0"/>
              <a:t>(%)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'Forma como utilizará o 13º'!$B$1</c:f>
              <c:strCache>
                <c:ptCount val="1"/>
                <c:pt idx="0">
                  <c:v>2013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'Forma como utilizará o 13º'!$A$2:$A$10</c:f>
              <c:strCache>
                <c:ptCount val="9"/>
                <c:pt idx="0">
                  <c:v>Quitar dívidas</c:v>
                </c:pt>
                <c:pt idx="1">
                  <c:v>Comprar presentes</c:v>
                </c:pt>
                <c:pt idx="2">
                  <c:v>Comprar roupas e acessórios</c:v>
                </c:pt>
                <c:pt idx="3">
                  <c:v>Comprar móveis e eletrodomésticos</c:v>
                </c:pt>
                <c:pt idx="4">
                  <c:v>Comprar eletrônicos</c:v>
                </c:pt>
                <c:pt idx="5">
                  <c:v>Comprar produtos para a Ceia de Natal 1</c:v>
                </c:pt>
                <c:pt idx="6">
                  <c:v>Viajar</c:v>
                </c:pt>
                <c:pt idx="7">
                  <c:v>Guardar para pagar as contas do início do ano (IPVA, IPTU, Matrícula de escola, etc.)</c:v>
                </c:pt>
                <c:pt idx="8">
                  <c:v>Poupar/Investir</c:v>
                </c:pt>
              </c:strCache>
            </c:strRef>
          </c:cat>
          <c:val>
            <c:numRef>
              <c:f>'Forma como utilizará o 13º'!$B$2:$B$10</c:f>
              <c:numCache>
                <c:formatCode>0</c:formatCode>
                <c:ptCount val="9"/>
                <c:pt idx="0">
                  <c:v>53</c:v>
                </c:pt>
                <c:pt idx="1">
                  <c:v>8</c:v>
                </c:pt>
                <c:pt idx="2">
                  <c:v>5</c:v>
                </c:pt>
                <c:pt idx="3">
                  <c:v>2</c:v>
                </c:pt>
                <c:pt idx="4">
                  <c:v>2</c:v>
                </c:pt>
                <c:pt idx="5">
                  <c:v>4</c:v>
                </c:pt>
                <c:pt idx="6">
                  <c:v>4</c:v>
                </c:pt>
                <c:pt idx="7">
                  <c:v>12</c:v>
                </c:pt>
                <c:pt idx="8">
                  <c:v>10</c:v>
                </c:pt>
              </c:numCache>
            </c:numRef>
          </c:val>
        </c:ser>
        <c:ser>
          <c:idx val="1"/>
          <c:order val="1"/>
          <c:tx>
            <c:strRef>
              <c:f>'Forma como utilizará o 13º'!$C$1</c:f>
              <c:strCache>
                <c:ptCount val="1"/>
                <c:pt idx="0">
                  <c:v>2014</c:v>
                </c:pt>
              </c:strCache>
            </c:strRef>
          </c:tx>
          <c:spPr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'Forma como utilizará o 13º'!$A$2:$A$10</c:f>
              <c:strCache>
                <c:ptCount val="9"/>
                <c:pt idx="0">
                  <c:v>Quitar dívidas</c:v>
                </c:pt>
                <c:pt idx="1">
                  <c:v>Comprar presentes</c:v>
                </c:pt>
                <c:pt idx="2">
                  <c:v>Comprar roupas e acessórios</c:v>
                </c:pt>
                <c:pt idx="3">
                  <c:v>Comprar móveis e eletrodomésticos</c:v>
                </c:pt>
                <c:pt idx="4">
                  <c:v>Comprar eletrônicos</c:v>
                </c:pt>
                <c:pt idx="5">
                  <c:v>Comprar produtos para a Ceia de Natal 1</c:v>
                </c:pt>
                <c:pt idx="6">
                  <c:v>Viajar</c:v>
                </c:pt>
                <c:pt idx="7">
                  <c:v>Guardar para pagar as contas do início do ano (IPVA, IPTU, Matrícula de escola, etc.)</c:v>
                </c:pt>
                <c:pt idx="8">
                  <c:v>Poupar/Investir</c:v>
                </c:pt>
              </c:strCache>
            </c:strRef>
          </c:cat>
          <c:val>
            <c:numRef>
              <c:f>'Forma como utilizará o 13º'!$C$2:$C$10</c:f>
              <c:numCache>
                <c:formatCode>0</c:formatCode>
                <c:ptCount val="9"/>
                <c:pt idx="0">
                  <c:v>45</c:v>
                </c:pt>
                <c:pt idx="1">
                  <c:v>7</c:v>
                </c:pt>
                <c:pt idx="2">
                  <c:v>6</c:v>
                </c:pt>
                <c:pt idx="3">
                  <c:v>3</c:v>
                </c:pt>
                <c:pt idx="4">
                  <c:v>2</c:v>
                </c:pt>
                <c:pt idx="5">
                  <c:v>5</c:v>
                </c:pt>
                <c:pt idx="6">
                  <c:v>6</c:v>
                </c:pt>
                <c:pt idx="7">
                  <c:v>14</c:v>
                </c:pt>
                <c:pt idx="8">
                  <c:v>12</c:v>
                </c:pt>
              </c:numCache>
            </c:numRef>
          </c:val>
        </c:ser>
        <c:ser>
          <c:idx val="2"/>
          <c:order val="2"/>
          <c:tx>
            <c:strRef>
              <c:f>'Forma como utilizará o 13º'!$D$1</c:f>
              <c:strCache>
                <c:ptCount val="1"/>
                <c:pt idx="0">
                  <c:v>2015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'Forma como utilizará o 13º'!$A$2:$A$10</c:f>
              <c:strCache>
                <c:ptCount val="9"/>
                <c:pt idx="0">
                  <c:v>Quitar dívidas</c:v>
                </c:pt>
                <c:pt idx="1">
                  <c:v>Comprar presentes</c:v>
                </c:pt>
                <c:pt idx="2">
                  <c:v>Comprar roupas e acessórios</c:v>
                </c:pt>
                <c:pt idx="3">
                  <c:v>Comprar móveis e eletrodomésticos</c:v>
                </c:pt>
                <c:pt idx="4">
                  <c:v>Comprar eletrônicos</c:v>
                </c:pt>
                <c:pt idx="5">
                  <c:v>Comprar produtos para a Ceia de Natal 1</c:v>
                </c:pt>
                <c:pt idx="6">
                  <c:v>Viajar</c:v>
                </c:pt>
                <c:pt idx="7">
                  <c:v>Guardar para pagar as contas do início do ano (IPVA, IPTU, Matrícula de escola, etc.)</c:v>
                </c:pt>
                <c:pt idx="8">
                  <c:v>Poupar/Investir</c:v>
                </c:pt>
              </c:strCache>
            </c:strRef>
          </c:cat>
          <c:val>
            <c:numRef>
              <c:f>'Forma como utilizará o 13º'!$D$2:$D$10</c:f>
              <c:numCache>
                <c:formatCode>0</c:formatCode>
                <c:ptCount val="9"/>
                <c:pt idx="0">
                  <c:v>59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3</c:v>
                </c:pt>
                <c:pt idx="7">
                  <c:v>15</c:v>
                </c:pt>
                <c:pt idx="8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56195456"/>
        <c:axId val="156205440"/>
      </c:barChart>
      <c:catAx>
        <c:axId val="156195456"/>
        <c:scaling>
          <c:orientation val="minMax"/>
        </c:scaling>
        <c:delete val="0"/>
        <c:axPos val="b"/>
        <c:majorGridlines>
          <c:spPr>
            <a:ln w="254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56205440"/>
        <c:crosses val="autoZero"/>
        <c:auto val="1"/>
        <c:lblAlgn val="ctr"/>
        <c:lblOffset val="100"/>
        <c:noMultiLvlLbl val="0"/>
      </c:catAx>
      <c:valAx>
        <c:axId val="156205440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156195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t-BR" sz="1200" b="1" dirty="0"/>
              <a:t>Forma como pretende utilizar o 13º </a:t>
            </a:r>
            <a:r>
              <a:rPr lang="pt-BR" sz="1200" b="1" dirty="0" smtClean="0"/>
              <a:t>Salário</a:t>
            </a:r>
            <a:endParaRPr lang="pt-BR" sz="12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1.5504641681293599E-2"/>
          <c:y val="0.27475142052120505"/>
          <c:w val="0.96899071663741276"/>
          <c:h val="0.594249962926602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'Forma como utilizará o 13º'!$B$1</c:f>
              <c:strCache>
                <c:ptCount val="1"/>
                <c:pt idx="0">
                  <c:v>Quitar Dívidas (%)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'Forma como utilizará o 13º'!$A$2:$A$5</c:f>
              <c:strCache>
                <c:ptCount val="4"/>
                <c:pt idx="0">
                  <c:v>Total</c:v>
                </c:pt>
                <c:pt idx="1">
                  <c:v>Classe AB</c:v>
                </c:pt>
                <c:pt idx="2">
                  <c:v>Classe C</c:v>
                </c:pt>
                <c:pt idx="3">
                  <c:v>Classe DE</c:v>
                </c:pt>
              </c:strCache>
            </c:strRef>
          </c:cat>
          <c:val>
            <c:numRef>
              <c:f>'Forma como utilizará o 13º'!$B$2:$B$5</c:f>
              <c:numCache>
                <c:formatCode>0</c:formatCode>
                <c:ptCount val="4"/>
                <c:pt idx="0">
                  <c:v>45</c:v>
                </c:pt>
                <c:pt idx="1">
                  <c:v>27</c:v>
                </c:pt>
                <c:pt idx="2">
                  <c:v>45</c:v>
                </c:pt>
                <c:pt idx="3">
                  <c:v>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56034944"/>
        <c:axId val="156036480"/>
      </c:barChart>
      <c:catAx>
        <c:axId val="156034944"/>
        <c:scaling>
          <c:orientation val="minMax"/>
        </c:scaling>
        <c:delete val="0"/>
        <c:axPos val="b"/>
        <c:majorGridlines>
          <c:spPr>
            <a:ln w="254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56036480"/>
        <c:crosses val="autoZero"/>
        <c:auto val="1"/>
        <c:lblAlgn val="ctr"/>
        <c:lblOffset val="100"/>
        <c:noMultiLvlLbl val="0"/>
      </c:catAx>
      <c:valAx>
        <c:axId val="156036480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156034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t-BR" sz="1200" b="1" dirty="0"/>
              <a:t>Forma como pretende utilizar o 13º </a:t>
            </a:r>
            <a:r>
              <a:rPr lang="pt-BR" sz="1200" b="1" dirty="0" smtClean="0"/>
              <a:t>Salário</a:t>
            </a:r>
            <a:endParaRPr lang="pt-BR" sz="12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1.5504641681293599E-2"/>
          <c:y val="0.34031032780392212"/>
          <c:w val="0.96899071663741276"/>
          <c:h val="0.528691055643885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'Forma como utilizará o 13º'!$B$1</c:f>
              <c:strCache>
                <c:ptCount val="1"/>
                <c:pt idx="0">
                  <c:v>Quitar Dívidas (%)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'Forma como utilizará o 13º'!$A$2:$A$7</c:f>
              <c:strCache>
                <c:ptCount val="6"/>
                <c:pt idx="0">
                  <c:v>Total</c:v>
                </c:pt>
                <c:pt idx="1">
                  <c:v>N</c:v>
                </c:pt>
                <c:pt idx="2">
                  <c:v>NE</c:v>
                </c:pt>
                <c:pt idx="3">
                  <c:v>CO</c:v>
                </c:pt>
                <c:pt idx="4">
                  <c:v>SE</c:v>
                </c:pt>
                <c:pt idx="5">
                  <c:v>S</c:v>
                </c:pt>
              </c:strCache>
            </c:strRef>
          </c:cat>
          <c:val>
            <c:numRef>
              <c:f>'Forma como utilizará o 13º'!$B$2:$B$7</c:f>
              <c:numCache>
                <c:formatCode>0</c:formatCode>
                <c:ptCount val="6"/>
                <c:pt idx="0">
                  <c:v>45</c:v>
                </c:pt>
                <c:pt idx="1">
                  <c:v>43</c:v>
                </c:pt>
                <c:pt idx="2">
                  <c:v>49</c:v>
                </c:pt>
                <c:pt idx="3">
                  <c:v>55</c:v>
                </c:pt>
                <c:pt idx="4">
                  <c:v>47</c:v>
                </c:pt>
                <c:pt idx="5">
                  <c:v>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56078464"/>
        <c:axId val="156080000"/>
      </c:barChart>
      <c:catAx>
        <c:axId val="156078464"/>
        <c:scaling>
          <c:orientation val="minMax"/>
        </c:scaling>
        <c:delete val="0"/>
        <c:axPos val="b"/>
        <c:majorGridlines>
          <c:spPr>
            <a:ln w="254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56080000"/>
        <c:crosses val="autoZero"/>
        <c:auto val="1"/>
        <c:lblAlgn val="ctr"/>
        <c:lblOffset val="100"/>
        <c:noMultiLvlLbl val="0"/>
      </c:catAx>
      <c:valAx>
        <c:axId val="156080000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156078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t-BR" sz="1200" b="1" dirty="0"/>
              <a:t>Forma como pretende utilizar o 13º </a:t>
            </a:r>
            <a:r>
              <a:rPr lang="pt-BR" sz="1200" b="1" dirty="0" smtClean="0"/>
              <a:t>Salário</a:t>
            </a:r>
            <a:endParaRPr lang="pt-BR" sz="12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1.5504641681293599E-2"/>
          <c:y val="0.27475142052120505"/>
          <c:w val="0.96899071663741276"/>
          <c:h val="0.594249962926602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'Forma como utilizará o 13º'!$B$1</c:f>
              <c:strCache>
                <c:ptCount val="1"/>
                <c:pt idx="0">
                  <c:v>Quitar Dívidas (%)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'Forma como utilizará o 13º'!$A$2:$A$5</c:f>
              <c:strCache>
                <c:ptCount val="4"/>
                <c:pt idx="0">
                  <c:v>Total</c:v>
                </c:pt>
                <c:pt idx="1">
                  <c:v>Classe AB</c:v>
                </c:pt>
                <c:pt idx="2">
                  <c:v>Classe C</c:v>
                </c:pt>
                <c:pt idx="3">
                  <c:v>Classe DE</c:v>
                </c:pt>
              </c:strCache>
            </c:strRef>
          </c:cat>
          <c:val>
            <c:numRef>
              <c:f>'Forma como utilizará o 13º'!$B$2:$B$5</c:f>
              <c:numCache>
                <c:formatCode>0</c:formatCode>
                <c:ptCount val="4"/>
                <c:pt idx="0">
                  <c:v>59</c:v>
                </c:pt>
                <c:pt idx="1">
                  <c:v>25</c:v>
                </c:pt>
                <c:pt idx="2">
                  <c:v>53</c:v>
                </c:pt>
                <c:pt idx="3">
                  <c:v>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56342912"/>
        <c:axId val="156348800"/>
      </c:barChart>
      <c:catAx>
        <c:axId val="156342912"/>
        <c:scaling>
          <c:orientation val="minMax"/>
        </c:scaling>
        <c:delete val="0"/>
        <c:axPos val="b"/>
        <c:majorGridlines>
          <c:spPr>
            <a:ln w="254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56348800"/>
        <c:crosses val="autoZero"/>
        <c:auto val="1"/>
        <c:lblAlgn val="ctr"/>
        <c:lblOffset val="100"/>
        <c:noMultiLvlLbl val="0"/>
      </c:catAx>
      <c:valAx>
        <c:axId val="156348800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156342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t-BR" sz="1200" b="1" dirty="0"/>
              <a:t>Forma como pretende utilizar o 13º </a:t>
            </a:r>
            <a:r>
              <a:rPr lang="pt-BR" sz="1200" b="1" dirty="0" smtClean="0"/>
              <a:t>Salário</a:t>
            </a:r>
            <a:endParaRPr lang="pt-BR" sz="12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1.5504641681293599E-2"/>
          <c:y val="0.34031032780392212"/>
          <c:w val="0.96899071663741276"/>
          <c:h val="0.528691055643885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'Forma como utilizará o 13º'!$B$1</c:f>
              <c:strCache>
                <c:ptCount val="1"/>
                <c:pt idx="0">
                  <c:v>Quitar Dívidas (%)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'Forma como utilizará o 13º'!$A$2:$A$7</c:f>
              <c:strCache>
                <c:ptCount val="6"/>
                <c:pt idx="0">
                  <c:v>Total</c:v>
                </c:pt>
                <c:pt idx="1">
                  <c:v>N</c:v>
                </c:pt>
                <c:pt idx="2">
                  <c:v>NE</c:v>
                </c:pt>
                <c:pt idx="3">
                  <c:v>CO</c:v>
                </c:pt>
                <c:pt idx="4">
                  <c:v>SE</c:v>
                </c:pt>
                <c:pt idx="5">
                  <c:v>S</c:v>
                </c:pt>
              </c:strCache>
            </c:strRef>
          </c:cat>
          <c:val>
            <c:numRef>
              <c:f>'Forma como utilizará o 13º'!$B$2:$B$7</c:f>
              <c:numCache>
                <c:formatCode>0</c:formatCode>
                <c:ptCount val="6"/>
                <c:pt idx="0">
                  <c:v>59</c:v>
                </c:pt>
                <c:pt idx="1">
                  <c:v>63</c:v>
                </c:pt>
                <c:pt idx="2">
                  <c:v>58</c:v>
                </c:pt>
                <c:pt idx="3">
                  <c:v>64</c:v>
                </c:pt>
                <c:pt idx="4">
                  <c:v>58</c:v>
                </c:pt>
                <c:pt idx="5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56259456"/>
        <c:axId val="156260992"/>
      </c:barChart>
      <c:catAx>
        <c:axId val="156259456"/>
        <c:scaling>
          <c:orientation val="minMax"/>
        </c:scaling>
        <c:delete val="0"/>
        <c:axPos val="b"/>
        <c:majorGridlines>
          <c:spPr>
            <a:ln w="254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56260992"/>
        <c:crosses val="autoZero"/>
        <c:auto val="1"/>
        <c:lblAlgn val="ctr"/>
        <c:lblOffset val="100"/>
        <c:noMultiLvlLbl val="0"/>
      </c:catAx>
      <c:valAx>
        <c:axId val="156260992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156259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t-BR" sz="1200" b="1" dirty="0"/>
              <a:t>Forma como pretende utilizar o 13º </a:t>
            </a:r>
            <a:r>
              <a:rPr lang="pt-BR" sz="1200" b="1" dirty="0" smtClean="0"/>
              <a:t>Salário</a:t>
            </a:r>
            <a:endParaRPr lang="pt-BR" sz="12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1.5504641681293599E-2"/>
          <c:y val="0.27475142052120505"/>
          <c:w val="0.96899071663741276"/>
          <c:h val="0.594249962926602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'Forma como utilizará o 13º'!$B$1</c:f>
              <c:strCache>
                <c:ptCount val="1"/>
                <c:pt idx="0">
                  <c:v>Guardar para as contas do inicio do ano ou poupar (%)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'Forma como utilizará o 13º'!$A$2:$A$5</c:f>
              <c:strCache>
                <c:ptCount val="4"/>
                <c:pt idx="0">
                  <c:v>Total</c:v>
                </c:pt>
                <c:pt idx="1">
                  <c:v>Classe AB</c:v>
                </c:pt>
                <c:pt idx="2">
                  <c:v>Classe C</c:v>
                </c:pt>
                <c:pt idx="3">
                  <c:v>Classe DE</c:v>
                </c:pt>
              </c:strCache>
            </c:strRef>
          </c:cat>
          <c:val>
            <c:numRef>
              <c:f>'Forma como utilizará o 13º'!$B$2:$B$5</c:f>
              <c:numCache>
                <c:formatCode>0</c:formatCode>
                <c:ptCount val="4"/>
                <c:pt idx="0">
                  <c:v>26</c:v>
                </c:pt>
                <c:pt idx="1">
                  <c:v>52</c:v>
                </c:pt>
                <c:pt idx="2">
                  <c:v>33</c:v>
                </c:pt>
                <c:pt idx="3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56433408"/>
        <c:axId val="156766976"/>
      </c:barChart>
      <c:catAx>
        <c:axId val="156433408"/>
        <c:scaling>
          <c:orientation val="minMax"/>
        </c:scaling>
        <c:delete val="0"/>
        <c:axPos val="b"/>
        <c:majorGridlines>
          <c:spPr>
            <a:ln w="254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56766976"/>
        <c:crosses val="autoZero"/>
        <c:auto val="1"/>
        <c:lblAlgn val="ctr"/>
        <c:lblOffset val="100"/>
        <c:noMultiLvlLbl val="0"/>
      </c:catAx>
      <c:valAx>
        <c:axId val="156766976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15643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t-BR" sz="1200" b="1" dirty="0"/>
              <a:t>Forma como pretende utilizar o 13º </a:t>
            </a:r>
            <a:r>
              <a:rPr lang="pt-BR" sz="1200" b="1" dirty="0" smtClean="0"/>
              <a:t>Salário</a:t>
            </a:r>
            <a:endParaRPr lang="pt-BR" sz="12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1.5504641681293599E-2"/>
          <c:y val="0.34031032780392212"/>
          <c:w val="0.96899071663741276"/>
          <c:h val="0.528691055643885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'Forma como utilizará o 13º'!$B$1</c:f>
              <c:strCache>
                <c:ptCount val="1"/>
                <c:pt idx="0">
                  <c:v>Guardar para pagar as contas ou poupar (%)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'Forma como utilizará o 13º'!$A$2:$A$7</c:f>
              <c:strCache>
                <c:ptCount val="6"/>
                <c:pt idx="0">
                  <c:v>Total</c:v>
                </c:pt>
                <c:pt idx="1">
                  <c:v>N</c:v>
                </c:pt>
                <c:pt idx="2">
                  <c:v>NE</c:v>
                </c:pt>
                <c:pt idx="3">
                  <c:v>CO</c:v>
                </c:pt>
                <c:pt idx="4">
                  <c:v>SE</c:v>
                </c:pt>
                <c:pt idx="5">
                  <c:v>S</c:v>
                </c:pt>
              </c:strCache>
            </c:strRef>
          </c:cat>
          <c:val>
            <c:numRef>
              <c:f>'Forma como utilizará o 13º'!$B$2:$B$7</c:f>
              <c:numCache>
                <c:formatCode>0</c:formatCode>
                <c:ptCount val="6"/>
                <c:pt idx="0">
                  <c:v>26</c:v>
                </c:pt>
                <c:pt idx="1">
                  <c:v>19</c:v>
                </c:pt>
                <c:pt idx="2">
                  <c:v>23</c:v>
                </c:pt>
                <c:pt idx="3">
                  <c:v>24</c:v>
                </c:pt>
                <c:pt idx="4">
                  <c:v>28</c:v>
                </c:pt>
                <c:pt idx="5">
                  <c:v>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56792320"/>
        <c:axId val="156793856"/>
      </c:barChart>
      <c:catAx>
        <c:axId val="156792320"/>
        <c:scaling>
          <c:orientation val="minMax"/>
        </c:scaling>
        <c:delete val="0"/>
        <c:axPos val="b"/>
        <c:majorGridlines>
          <c:spPr>
            <a:ln w="254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56793856"/>
        <c:crosses val="autoZero"/>
        <c:auto val="1"/>
        <c:lblAlgn val="ctr"/>
        <c:lblOffset val="100"/>
        <c:noMultiLvlLbl val="0"/>
      </c:catAx>
      <c:valAx>
        <c:axId val="156793856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156792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t-BR" sz="1200" b="1" dirty="0"/>
              <a:t>Forma como pretende utilizar o 13º </a:t>
            </a:r>
            <a:r>
              <a:rPr lang="pt-BR" sz="1200" b="1" dirty="0" smtClean="0"/>
              <a:t>Salário</a:t>
            </a:r>
            <a:endParaRPr lang="pt-BR" sz="12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1.5504641681293599E-2"/>
          <c:y val="0.27475142052120505"/>
          <c:w val="0.96899071663741276"/>
          <c:h val="0.594249962926602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'Forma como utilizará o 13º'!$B$1</c:f>
              <c:strCache>
                <c:ptCount val="1"/>
                <c:pt idx="0">
                  <c:v>Guardar para as contas do inicio do ano ou poupar (%)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'Forma como utilizará o 13º'!$A$2:$A$5</c:f>
              <c:strCache>
                <c:ptCount val="4"/>
                <c:pt idx="0">
                  <c:v>Total</c:v>
                </c:pt>
                <c:pt idx="1">
                  <c:v>Classe AB</c:v>
                </c:pt>
                <c:pt idx="2">
                  <c:v>Classe C</c:v>
                </c:pt>
                <c:pt idx="3">
                  <c:v>Classe DE</c:v>
                </c:pt>
              </c:strCache>
            </c:strRef>
          </c:cat>
          <c:val>
            <c:numRef>
              <c:f>'Forma como utilizará o 13º'!$B$2:$B$5</c:f>
              <c:numCache>
                <c:formatCode>0</c:formatCode>
                <c:ptCount val="4"/>
                <c:pt idx="0">
                  <c:v>29</c:v>
                </c:pt>
                <c:pt idx="1">
                  <c:v>63</c:v>
                </c:pt>
                <c:pt idx="2">
                  <c:v>29</c:v>
                </c:pt>
                <c:pt idx="3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61402880"/>
        <c:axId val="161404416"/>
      </c:barChart>
      <c:catAx>
        <c:axId val="161402880"/>
        <c:scaling>
          <c:orientation val="minMax"/>
        </c:scaling>
        <c:delete val="0"/>
        <c:axPos val="b"/>
        <c:majorGridlines>
          <c:spPr>
            <a:ln w="254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61404416"/>
        <c:crosses val="autoZero"/>
        <c:auto val="1"/>
        <c:lblAlgn val="ctr"/>
        <c:lblOffset val="100"/>
        <c:noMultiLvlLbl val="0"/>
      </c:catAx>
      <c:valAx>
        <c:axId val="161404416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161402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t-BR" sz="1200" b="1" dirty="0"/>
              <a:t>Forma como pretende utilizar o 13º </a:t>
            </a:r>
            <a:r>
              <a:rPr lang="pt-BR" sz="1200" b="1" dirty="0" smtClean="0"/>
              <a:t>Salário</a:t>
            </a:r>
            <a:endParaRPr lang="pt-BR" sz="12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1.5504641681293599E-2"/>
          <c:y val="0.34031032780392212"/>
          <c:w val="0.96899071663741276"/>
          <c:h val="0.528691055643885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'Forma como utilizará o 13º'!$B$1</c:f>
              <c:strCache>
                <c:ptCount val="1"/>
                <c:pt idx="0">
                  <c:v>Guardar para pagar as contas ou poupar (%)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'Forma como utilizará o 13º'!$A$2:$A$7</c:f>
              <c:strCache>
                <c:ptCount val="6"/>
                <c:pt idx="0">
                  <c:v>Total</c:v>
                </c:pt>
                <c:pt idx="1">
                  <c:v>N</c:v>
                </c:pt>
                <c:pt idx="2">
                  <c:v>NE</c:v>
                </c:pt>
                <c:pt idx="3">
                  <c:v>CO</c:v>
                </c:pt>
                <c:pt idx="4">
                  <c:v>SE</c:v>
                </c:pt>
                <c:pt idx="5">
                  <c:v>S</c:v>
                </c:pt>
              </c:strCache>
            </c:strRef>
          </c:cat>
          <c:val>
            <c:numRef>
              <c:f>'Forma como utilizará o 13º'!$B$2:$B$7</c:f>
              <c:numCache>
                <c:formatCode>0</c:formatCode>
                <c:ptCount val="6"/>
                <c:pt idx="0">
                  <c:v>29</c:v>
                </c:pt>
                <c:pt idx="1">
                  <c:v>16</c:v>
                </c:pt>
                <c:pt idx="2">
                  <c:v>34</c:v>
                </c:pt>
                <c:pt idx="3">
                  <c:v>27</c:v>
                </c:pt>
                <c:pt idx="4">
                  <c:v>28</c:v>
                </c:pt>
                <c:pt idx="5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61048832"/>
        <c:axId val="161050624"/>
      </c:barChart>
      <c:catAx>
        <c:axId val="161048832"/>
        <c:scaling>
          <c:orientation val="minMax"/>
        </c:scaling>
        <c:delete val="0"/>
        <c:axPos val="b"/>
        <c:majorGridlines>
          <c:spPr>
            <a:ln w="254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61050624"/>
        <c:crosses val="autoZero"/>
        <c:auto val="1"/>
        <c:lblAlgn val="ctr"/>
        <c:lblOffset val="100"/>
        <c:noMultiLvlLbl val="0"/>
      </c:catAx>
      <c:valAx>
        <c:axId val="161050624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161048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t-BR" sz="1400" b="0" dirty="0" smtClean="0"/>
              <a:t>Percentual que pretende </a:t>
            </a:r>
            <a:r>
              <a:rPr lang="pt-BR" sz="1400" b="0" dirty="0"/>
              <a:t>poupar do 13º salário (%)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'% poupar do 13º'!$B$1</c:f>
              <c:strCache>
                <c:ptCount val="1"/>
                <c:pt idx="0">
                  <c:v>2015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'% poupar do 13º'!$A$2:$A$6</c:f>
              <c:strCache>
                <c:ptCount val="5"/>
                <c:pt idx="0">
                  <c:v>Até 30%</c:v>
                </c:pt>
                <c:pt idx="1">
                  <c:v>30% a 50%</c:v>
                </c:pt>
                <c:pt idx="2">
                  <c:v>Pouco mais de 50%</c:v>
                </c:pt>
                <c:pt idx="3">
                  <c:v>100%</c:v>
                </c:pt>
                <c:pt idx="4">
                  <c:v>Nada</c:v>
                </c:pt>
              </c:strCache>
            </c:strRef>
          </c:cat>
          <c:val>
            <c:numRef>
              <c:f>'% poupar do 13º'!$B$2:$B$6</c:f>
              <c:numCache>
                <c:formatCode>0</c:formatCode>
                <c:ptCount val="5"/>
                <c:pt idx="0">
                  <c:v>22</c:v>
                </c:pt>
                <c:pt idx="1">
                  <c:v>18</c:v>
                </c:pt>
                <c:pt idx="2">
                  <c:v>6</c:v>
                </c:pt>
                <c:pt idx="3">
                  <c:v>10</c:v>
                </c:pt>
                <c:pt idx="4">
                  <c:v>44</c:v>
                </c:pt>
              </c:numCache>
            </c:numRef>
          </c:val>
        </c:ser>
        <c:ser>
          <c:idx val="1"/>
          <c:order val="1"/>
          <c:tx>
            <c:strRef>
              <c:f>'% poupar do 13º'!$C$1</c:f>
              <c:strCache>
                <c:ptCount val="1"/>
                <c:pt idx="0">
                  <c:v>2014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'% poupar do 13º'!$A$2:$A$6</c:f>
              <c:strCache>
                <c:ptCount val="5"/>
                <c:pt idx="0">
                  <c:v>Até 30%</c:v>
                </c:pt>
                <c:pt idx="1">
                  <c:v>30% a 50%</c:v>
                </c:pt>
                <c:pt idx="2">
                  <c:v>Pouco mais de 50%</c:v>
                </c:pt>
                <c:pt idx="3">
                  <c:v>100%</c:v>
                </c:pt>
                <c:pt idx="4">
                  <c:v>Nada</c:v>
                </c:pt>
              </c:strCache>
            </c:strRef>
          </c:cat>
          <c:val>
            <c:numRef>
              <c:f>'% poupar do 13º'!$C$2:$C$6</c:f>
              <c:numCache>
                <c:formatCode>0</c:formatCode>
                <c:ptCount val="5"/>
                <c:pt idx="0">
                  <c:v>31</c:v>
                </c:pt>
                <c:pt idx="1">
                  <c:v>16</c:v>
                </c:pt>
                <c:pt idx="2">
                  <c:v>13</c:v>
                </c:pt>
                <c:pt idx="3">
                  <c:v>9</c:v>
                </c:pt>
                <c:pt idx="4">
                  <c:v>31</c:v>
                </c:pt>
              </c:numCache>
            </c:numRef>
          </c:val>
        </c:ser>
        <c:ser>
          <c:idx val="2"/>
          <c:order val="2"/>
          <c:tx>
            <c:strRef>
              <c:f>'% poupar do 13º'!$D$1</c:f>
              <c:strCache>
                <c:ptCount val="1"/>
                <c:pt idx="0">
                  <c:v>2013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'% poupar do 13º'!$A$2:$A$6</c:f>
              <c:strCache>
                <c:ptCount val="5"/>
                <c:pt idx="0">
                  <c:v>Até 30%</c:v>
                </c:pt>
                <c:pt idx="1">
                  <c:v>30% a 50%</c:v>
                </c:pt>
                <c:pt idx="2">
                  <c:v>Pouco mais de 50%</c:v>
                </c:pt>
                <c:pt idx="3">
                  <c:v>100%</c:v>
                </c:pt>
                <c:pt idx="4">
                  <c:v>Nada</c:v>
                </c:pt>
              </c:strCache>
            </c:strRef>
          </c:cat>
          <c:val>
            <c:numRef>
              <c:f>'% poupar do 13º'!$D$2:$D$6</c:f>
              <c:numCache>
                <c:formatCode>0</c:formatCode>
                <c:ptCount val="5"/>
                <c:pt idx="0">
                  <c:v>24</c:v>
                </c:pt>
                <c:pt idx="1">
                  <c:v>16</c:v>
                </c:pt>
                <c:pt idx="2">
                  <c:v>17</c:v>
                </c:pt>
                <c:pt idx="3">
                  <c:v>10</c:v>
                </c:pt>
                <c:pt idx="4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1139328"/>
        <c:axId val="161161600"/>
      </c:barChart>
      <c:catAx>
        <c:axId val="1611393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61161600"/>
        <c:crosses val="autoZero"/>
        <c:auto val="1"/>
        <c:lblAlgn val="ctr"/>
        <c:lblOffset val="100"/>
        <c:noMultiLvlLbl val="0"/>
      </c:catAx>
      <c:valAx>
        <c:axId val="161161600"/>
        <c:scaling>
          <c:orientation val="minMax"/>
        </c:scaling>
        <c:delete val="1"/>
        <c:axPos val="t"/>
        <c:numFmt formatCode="0" sourceLinked="1"/>
        <c:majorTickMark val="none"/>
        <c:minorTickMark val="none"/>
        <c:tickLblPos val="nextTo"/>
        <c:crossAx val="161139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4649116490485965"/>
          <c:y val="9.5954104094354509E-2"/>
          <c:w val="0.30389764648921042"/>
          <c:h val="4.92706929503807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324819264268323E-2"/>
          <c:y val="0.24677522049997391"/>
          <c:w val="0.96735036147146336"/>
          <c:h val="0.6580898700485361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Gastar mais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lumMod val="40000"/>
                  <a:lumOff val="60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Plan1!$A$2:$A$10</c:f>
              <c:strCache>
                <c:ptCount val="9"/>
                <c:pt idx="0">
                  <c:v>Total</c:v>
                </c:pt>
                <c:pt idx="1">
                  <c:v>N</c:v>
                </c:pt>
                <c:pt idx="2">
                  <c:v>NE</c:v>
                </c:pt>
                <c:pt idx="3">
                  <c:v>CO</c:v>
                </c:pt>
                <c:pt idx="4">
                  <c:v>SE</c:v>
                </c:pt>
                <c:pt idx="5">
                  <c:v>S</c:v>
                </c:pt>
                <c:pt idx="6">
                  <c:v>Classe AB</c:v>
                </c:pt>
                <c:pt idx="7">
                  <c:v>Classe C</c:v>
                </c:pt>
                <c:pt idx="8">
                  <c:v>Classe DE</c:v>
                </c:pt>
              </c:strCache>
            </c:strRef>
          </c:cat>
          <c:val>
            <c:numRef>
              <c:f>Plan1!$B$2:$B$10</c:f>
              <c:numCache>
                <c:formatCode>0</c:formatCode>
                <c:ptCount val="9"/>
                <c:pt idx="0">
                  <c:v>10</c:v>
                </c:pt>
                <c:pt idx="1">
                  <c:v>18</c:v>
                </c:pt>
                <c:pt idx="2">
                  <c:v>11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6</c:v>
                </c:pt>
                <c:pt idx="7">
                  <c:v>8</c:v>
                </c:pt>
                <c:pt idx="8">
                  <c:v>10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Gastar a mesma quantia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 w="9525" cap="flat" cmpd="sng" algn="ctr">
              <a:solidFill>
                <a:schemeClr val="accent3">
                  <a:lumMod val="40000"/>
                  <a:lumOff val="60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Plan1!$A$2:$A$10</c:f>
              <c:strCache>
                <c:ptCount val="9"/>
                <c:pt idx="0">
                  <c:v>Total</c:v>
                </c:pt>
                <c:pt idx="1">
                  <c:v>N</c:v>
                </c:pt>
                <c:pt idx="2">
                  <c:v>NE</c:v>
                </c:pt>
                <c:pt idx="3">
                  <c:v>CO</c:v>
                </c:pt>
                <c:pt idx="4">
                  <c:v>SE</c:v>
                </c:pt>
                <c:pt idx="5">
                  <c:v>S</c:v>
                </c:pt>
                <c:pt idx="6">
                  <c:v>Classe AB</c:v>
                </c:pt>
                <c:pt idx="7">
                  <c:v>Classe C</c:v>
                </c:pt>
                <c:pt idx="8">
                  <c:v>Classe DE</c:v>
                </c:pt>
              </c:strCache>
            </c:strRef>
          </c:cat>
          <c:val>
            <c:numRef>
              <c:f>Plan1!$C$2:$C$10</c:f>
              <c:numCache>
                <c:formatCode>0</c:formatCode>
                <c:ptCount val="9"/>
                <c:pt idx="0">
                  <c:v>9</c:v>
                </c:pt>
                <c:pt idx="1">
                  <c:v>23</c:v>
                </c:pt>
                <c:pt idx="2">
                  <c:v>5</c:v>
                </c:pt>
                <c:pt idx="3">
                  <c:v>8</c:v>
                </c:pt>
                <c:pt idx="4">
                  <c:v>7</c:v>
                </c:pt>
                <c:pt idx="5">
                  <c:v>19</c:v>
                </c:pt>
                <c:pt idx="6">
                  <c:v>8</c:v>
                </c:pt>
                <c:pt idx="7">
                  <c:v>14</c:v>
                </c:pt>
                <c:pt idx="8">
                  <c:v>5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Gastar menos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Plan1!$A$2:$A$10</c:f>
              <c:strCache>
                <c:ptCount val="9"/>
                <c:pt idx="0">
                  <c:v>Total</c:v>
                </c:pt>
                <c:pt idx="1">
                  <c:v>N</c:v>
                </c:pt>
                <c:pt idx="2">
                  <c:v>NE</c:v>
                </c:pt>
                <c:pt idx="3">
                  <c:v>CO</c:v>
                </c:pt>
                <c:pt idx="4">
                  <c:v>SE</c:v>
                </c:pt>
                <c:pt idx="5">
                  <c:v>S</c:v>
                </c:pt>
                <c:pt idx="6">
                  <c:v>Classe AB</c:v>
                </c:pt>
                <c:pt idx="7">
                  <c:v>Classe C</c:v>
                </c:pt>
                <c:pt idx="8">
                  <c:v>Classe DE</c:v>
                </c:pt>
              </c:strCache>
            </c:strRef>
          </c:cat>
          <c:val>
            <c:numRef>
              <c:f>Plan1!$D$2:$D$10</c:f>
              <c:numCache>
                <c:formatCode>0</c:formatCode>
                <c:ptCount val="9"/>
                <c:pt idx="0">
                  <c:v>81</c:v>
                </c:pt>
                <c:pt idx="1">
                  <c:v>59</c:v>
                </c:pt>
                <c:pt idx="2">
                  <c:v>84</c:v>
                </c:pt>
                <c:pt idx="3">
                  <c:v>84</c:v>
                </c:pt>
                <c:pt idx="4">
                  <c:v>84</c:v>
                </c:pt>
                <c:pt idx="5">
                  <c:v>71</c:v>
                </c:pt>
                <c:pt idx="6">
                  <c:v>86</c:v>
                </c:pt>
                <c:pt idx="7">
                  <c:v>78</c:v>
                </c:pt>
                <c:pt idx="8">
                  <c:v>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41756544"/>
        <c:axId val="41758080"/>
      </c:barChart>
      <c:catAx>
        <c:axId val="4175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1758080"/>
        <c:crosses val="autoZero"/>
        <c:auto val="1"/>
        <c:lblAlgn val="ctr"/>
        <c:lblOffset val="100"/>
        <c:noMultiLvlLbl val="0"/>
      </c:catAx>
      <c:valAx>
        <c:axId val="4175808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1756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4607357129785937"/>
          <c:y val="0.13587495433432492"/>
          <c:w val="0.50785285740428132"/>
          <c:h val="6.78179635718386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  <c:userShapes r:id="rId2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 b="0" dirty="0" smtClean="0"/>
              <a:t>Percentual que pretende poupar do 13º salário: </a:t>
            </a:r>
            <a:r>
              <a:rPr lang="pt-BR" sz="1600" b="0" baseline="0" dirty="0" smtClean="0"/>
              <a:t>(%)</a:t>
            </a:r>
            <a:endParaRPr lang="pt-BR" sz="1600" b="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1.6054633100493269E-2"/>
          <c:y val="0.31130754852919407"/>
          <c:w val="0.96789073379901347"/>
          <c:h val="0.5923991279616781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Até 30%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Plan1!$A$2:$A$10</c:f>
              <c:strCache>
                <c:ptCount val="9"/>
                <c:pt idx="0">
                  <c:v>Total</c:v>
                </c:pt>
                <c:pt idx="1">
                  <c:v>N</c:v>
                </c:pt>
                <c:pt idx="2">
                  <c:v>NE</c:v>
                </c:pt>
                <c:pt idx="3">
                  <c:v>CO</c:v>
                </c:pt>
                <c:pt idx="4">
                  <c:v>SE</c:v>
                </c:pt>
                <c:pt idx="5">
                  <c:v>S</c:v>
                </c:pt>
                <c:pt idx="6">
                  <c:v>Classe AB</c:v>
                </c:pt>
                <c:pt idx="7">
                  <c:v>Classe C</c:v>
                </c:pt>
                <c:pt idx="8">
                  <c:v>Classe DE</c:v>
                </c:pt>
              </c:strCache>
            </c:strRef>
          </c:cat>
          <c:val>
            <c:numRef>
              <c:f>Plan1!$B$2:$B$10</c:f>
              <c:numCache>
                <c:formatCode>0</c:formatCode>
                <c:ptCount val="9"/>
                <c:pt idx="0">
                  <c:v>22</c:v>
                </c:pt>
                <c:pt idx="1">
                  <c:v>22</c:v>
                </c:pt>
                <c:pt idx="2">
                  <c:v>24</c:v>
                </c:pt>
                <c:pt idx="3">
                  <c:v>23</c:v>
                </c:pt>
                <c:pt idx="4">
                  <c:v>22</c:v>
                </c:pt>
                <c:pt idx="5">
                  <c:v>14</c:v>
                </c:pt>
                <c:pt idx="6">
                  <c:v>17</c:v>
                </c:pt>
                <c:pt idx="7">
                  <c:v>19</c:v>
                </c:pt>
                <c:pt idx="8">
                  <c:v>23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30% a 50%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Plan1!$A$2:$A$10</c:f>
              <c:strCache>
                <c:ptCount val="9"/>
                <c:pt idx="0">
                  <c:v>Total</c:v>
                </c:pt>
                <c:pt idx="1">
                  <c:v>N</c:v>
                </c:pt>
                <c:pt idx="2">
                  <c:v>NE</c:v>
                </c:pt>
                <c:pt idx="3">
                  <c:v>CO</c:v>
                </c:pt>
                <c:pt idx="4">
                  <c:v>SE</c:v>
                </c:pt>
                <c:pt idx="5">
                  <c:v>S</c:v>
                </c:pt>
                <c:pt idx="6">
                  <c:v>Classe AB</c:v>
                </c:pt>
                <c:pt idx="7">
                  <c:v>Classe C</c:v>
                </c:pt>
                <c:pt idx="8">
                  <c:v>Classe DE</c:v>
                </c:pt>
              </c:strCache>
            </c:strRef>
          </c:cat>
          <c:val>
            <c:numRef>
              <c:f>Plan1!$C$2:$C$10</c:f>
              <c:numCache>
                <c:formatCode>0</c:formatCode>
                <c:ptCount val="9"/>
                <c:pt idx="0">
                  <c:v>18</c:v>
                </c:pt>
                <c:pt idx="1">
                  <c:v>33</c:v>
                </c:pt>
                <c:pt idx="2">
                  <c:v>20</c:v>
                </c:pt>
                <c:pt idx="3">
                  <c:v>23</c:v>
                </c:pt>
                <c:pt idx="4">
                  <c:v>17</c:v>
                </c:pt>
                <c:pt idx="5">
                  <c:v>16</c:v>
                </c:pt>
                <c:pt idx="6">
                  <c:v>17</c:v>
                </c:pt>
                <c:pt idx="7">
                  <c:v>19</c:v>
                </c:pt>
                <c:pt idx="8">
                  <c:v>18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Pouco mais de 50%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Plan1!$A$2:$A$10</c:f>
              <c:strCache>
                <c:ptCount val="9"/>
                <c:pt idx="0">
                  <c:v>Total</c:v>
                </c:pt>
                <c:pt idx="1">
                  <c:v>N</c:v>
                </c:pt>
                <c:pt idx="2">
                  <c:v>NE</c:v>
                </c:pt>
                <c:pt idx="3">
                  <c:v>CO</c:v>
                </c:pt>
                <c:pt idx="4">
                  <c:v>SE</c:v>
                </c:pt>
                <c:pt idx="5">
                  <c:v>S</c:v>
                </c:pt>
                <c:pt idx="6">
                  <c:v>Classe AB</c:v>
                </c:pt>
                <c:pt idx="7">
                  <c:v>Classe C</c:v>
                </c:pt>
                <c:pt idx="8">
                  <c:v>Classe DE</c:v>
                </c:pt>
              </c:strCache>
            </c:strRef>
          </c:cat>
          <c:val>
            <c:numRef>
              <c:f>Plan1!$D$2:$D$10</c:f>
              <c:numCache>
                <c:formatCode>General</c:formatCode>
                <c:ptCount val="9"/>
                <c:pt idx="0" formatCode="0">
                  <c:v>6</c:v>
                </c:pt>
                <c:pt idx="2" formatCode="0">
                  <c:v>2</c:v>
                </c:pt>
                <c:pt idx="4" formatCode="0">
                  <c:v>7</c:v>
                </c:pt>
                <c:pt idx="5" formatCode="0">
                  <c:v>10</c:v>
                </c:pt>
                <c:pt idx="6" formatCode="0">
                  <c:v>12</c:v>
                </c:pt>
                <c:pt idx="7" formatCode="0">
                  <c:v>6</c:v>
                </c:pt>
                <c:pt idx="8" formatCode="0">
                  <c:v>6</c:v>
                </c:pt>
              </c:numCache>
            </c:numRef>
          </c:val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100%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tint val="50000"/>
                    <a:satMod val="300000"/>
                  </a:schemeClr>
                </a:gs>
                <a:gs pos="35000">
                  <a:schemeClr val="accent1">
                    <a:lumMod val="60000"/>
                    <a:tint val="37000"/>
                    <a:satMod val="300000"/>
                  </a:schemeClr>
                </a:gs>
                <a:gs pos="100000">
                  <a:schemeClr val="accent1">
                    <a:lumMod val="60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lumMod val="60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Plan1!$A$2:$A$10</c:f>
              <c:strCache>
                <c:ptCount val="9"/>
                <c:pt idx="0">
                  <c:v>Total</c:v>
                </c:pt>
                <c:pt idx="1">
                  <c:v>N</c:v>
                </c:pt>
                <c:pt idx="2">
                  <c:v>NE</c:v>
                </c:pt>
                <c:pt idx="3">
                  <c:v>CO</c:v>
                </c:pt>
                <c:pt idx="4">
                  <c:v>SE</c:v>
                </c:pt>
                <c:pt idx="5">
                  <c:v>S</c:v>
                </c:pt>
                <c:pt idx="6">
                  <c:v>Classe AB</c:v>
                </c:pt>
                <c:pt idx="7">
                  <c:v>Classe C</c:v>
                </c:pt>
                <c:pt idx="8">
                  <c:v>Classe DE</c:v>
                </c:pt>
              </c:strCache>
            </c:strRef>
          </c:cat>
          <c:val>
            <c:numRef>
              <c:f>Plan1!$E$2:$E$10</c:f>
              <c:numCache>
                <c:formatCode>0</c:formatCode>
                <c:ptCount val="9"/>
                <c:pt idx="0">
                  <c:v>10</c:v>
                </c:pt>
                <c:pt idx="1">
                  <c:v>6</c:v>
                </c:pt>
                <c:pt idx="2">
                  <c:v>16</c:v>
                </c:pt>
                <c:pt idx="3">
                  <c:v>7</c:v>
                </c:pt>
                <c:pt idx="4">
                  <c:v>8</c:v>
                </c:pt>
                <c:pt idx="5">
                  <c:v>10</c:v>
                </c:pt>
                <c:pt idx="6">
                  <c:v>29</c:v>
                </c:pt>
                <c:pt idx="7">
                  <c:v>10</c:v>
                </c:pt>
                <c:pt idx="8">
                  <c:v>8</c:v>
                </c:pt>
              </c:numCache>
            </c:numRef>
          </c:val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Não conseguirá poupar 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Plan1!$A$2:$A$10</c:f>
              <c:strCache>
                <c:ptCount val="9"/>
                <c:pt idx="0">
                  <c:v>Total</c:v>
                </c:pt>
                <c:pt idx="1">
                  <c:v>N</c:v>
                </c:pt>
                <c:pt idx="2">
                  <c:v>NE</c:v>
                </c:pt>
                <c:pt idx="3">
                  <c:v>CO</c:v>
                </c:pt>
                <c:pt idx="4">
                  <c:v>SE</c:v>
                </c:pt>
                <c:pt idx="5">
                  <c:v>S</c:v>
                </c:pt>
                <c:pt idx="6">
                  <c:v>Classe AB</c:v>
                </c:pt>
                <c:pt idx="7">
                  <c:v>Classe C</c:v>
                </c:pt>
                <c:pt idx="8">
                  <c:v>Classe DE</c:v>
                </c:pt>
              </c:strCache>
            </c:strRef>
          </c:cat>
          <c:val>
            <c:numRef>
              <c:f>Plan1!$F$2:$F$10</c:f>
              <c:numCache>
                <c:formatCode>0</c:formatCode>
                <c:ptCount val="9"/>
                <c:pt idx="0">
                  <c:v>44</c:v>
                </c:pt>
                <c:pt idx="1">
                  <c:v>39</c:v>
                </c:pt>
                <c:pt idx="2">
                  <c:v>38</c:v>
                </c:pt>
                <c:pt idx="3">
                  <c:v>47</c:v>
                </c:pt>
                <c:pt idx="4">
                  <c:v>46</c:v>
                </c:pt>
                <c:pt idx="5">
                  <c:v>50</c:v>
                </c:pt>
                <c:pt idx="6">
                  <c:v>25</c:v>
                </c:pt>
                <c:pt idx="7">
                  <c:v>46</c:v>
                </c:pt>
                <c:pt idx="8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156591232"/>
        <c:axId val="156592768"/>
      </c:barChart>
      <c:catAx>
        <c:axId val="156591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6592768"/>
        <c:crosses val="autoZero"/>
        <c:auto val="1"/>
        <c:lblAlgn val="ctr"/>
        <c:lblOffset val="100"/>
        <c:noMultiLvlLbl val="0"/>
      </c:catAx>
      <c:valAx>
        <c:axId val="15659276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6591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5404138900502418"/>
          <c:y val="0.14092668779991493"/>
          <c:w val="0.69191710706773901"/>
          <c:h val="6.06756756125770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253517725083687E-2"/>
          <c:y val="0.17840553887539221"/>
          <c:w val="0.95782473444979543"/>
          <c:h val="0.7203754556490241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'P13'!$B$1</c:f>
              <c:strCache>
                <c:ptCount val="1"/>
                <c:pt idx="0">
                  <c:v>Melhor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9525" cap="flat" cmpd="sng" algn="ctr">
              <a:solidFill>
                <a:srgbClr val="0070C0"/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'P13'!$A$2:$A$4</c:f>
              <c:strCache>
                <c:ptCount val="3"/>
                <c:pt idx="0">
                  <c:v>Ano 2013</c:v>
                </c:pt>
                <c:pt idx="1">
                  <c:v>Ano 2014</c:v>
                </c:pt>
                <c:pt idx="2">
                  <c:v>Ano 2015</c:v>
                </c:pt>
              </c:strCache>
            </c:strRef>
          </c:cat>
          <c:val>
            <c:numRef>
              <c:f>'P13'!$B$2:$B$4</c:f>
              <c:numCache>
                <c:formatCode>0</c:formatCode>
                <c:ptCount val="3"/>
                <c:pt idx="0">
                  <c:v>20</c:v>
                </c:pt>
                <c:pt idx="1">
                  <c:v>5.291576673866091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tx>
            <c:strRef>
              <c:f>'P13'!$C$1</c:f>
              <c:strCache>
                <c:ptCount val="1"/>
                <c:pt idx="0">
                  <c:v>Igual</c:v>
                </c:pt>
              </c:strCache>
            </c:strRef>
          </c:tx>
          <c:spPr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9525" cap="flat" cmpd="sng" algn="ctr">
              <a:solidFill>
                <a:schemeClr val="accent3">
                  <a:lumMod val="50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2"/>
              <c:layout>
                <c:manualLayout>
                  <c:x val="2.3833688148764135E-2"/>
                  <c:y val="-1.8515899617581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'P13'!$A$2:$A$4</c:f>
              <c:strCache>
                <c:ptCount val="3"/>
                <c:pt idx="0">
                  <c:v>Ano 2013</c:v>
                </c:pt>
                <c:pt idx="1">
                  <c:v>Ano 2014</c:v>
                </c:pt>
                <c:pt idx="2">
                  <c:v>Ano 2015</c:v>
                </c:pt>
              </c:strCache>
            </c:strRef>
          </c:cat>
          <c:val>
            <c:numRef>
              <c:f>'P13'!$C$2:$C$4</c:f>
              <c:numCache>
                <c:formatCode>0</c:formatCode>
                <c:ptCount val="3"/>
                <c:pt idx="0">
                  <c:v>31</c:v>
                </c:pt>
                <c:pt idx="1">
                  <c:v>19.870410367170628</c:v>
                </c:pt>
                <c:pt idx="2">
                  <c:v>5</c:v>
                </c:pt>
              </c:numCache>
            </c:numRef>
          </c:val>
        </c:ser>
        <c:ser>
          <c:idx val="2"/>
          <c:order val="2"/>
          <c:tx>
            <c:strRef>
              <c:f>'P13'!$D$1</c:f>
              <c:strCache>
                <c:ptCount val="1"/>
                <c:pt idx="0">
                  <c:v>Pior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'P13'!$A$2:$A$4</c:f>
              <c:strCache>
                <c:ptCount val="3"/>
                <c:pt idx="0">
                  <c:v>Ano 2013</c:v>
                </c:pt>
                <c:pt idx="1">
                  <c:v>Ano 2014</c:v>
                </c:pt>
                <c:pt idx="2">
                  <c:v>Ano 2015</c:v>
                </c:pt>
              </c:strCache>
            </c:strRef>
          </c:cat>
          <c:val>
            <c:numRef>
              <c:f>'P13'!$D$2:$D$4</c:f>
              <c:numCache>
                <c:formatCode>0</c:formatCode>
                <c:ptCount val="3"/>
                <c:pt idx="0">
                  <c:v>39</c:v>
                </c:pt>
                <c:pt idx="1">
                  <c:v>63.822894168466526</c:v>
                </c:pt>
                <c:pt idx="2">
                  <c:v>88</c:v>
                </c:pt>
              </c:numCache>
            </c:numRef>
          </c:val>
        </c:ser>
        <c:ser>
          <c:idx val="3"/>
          <c:order val="3"/>
          <c:tx>
            <c:strRef>
              <c:f>'P13'!$E$1</c:f>
              <c:strCache>
                <c:ptCount val="1"/>
                <c:pt idx="0">
                  <c:v>Sem opinião formada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'P13'!$A$2:$A$4</c:f>
              <c:strCache>
                <c:ptCount val="3"/>
                <c:pt idx="0">
                  <c:v>Ano 2013</c:v>
                </c:pt>
                <c:pt idx="1">
                  <c:v>Ano 2014</c:v>
                </c:pt>
                <c:pt idx="2">
                  <c:v>Ano 2015</c:v>
                </c:pt>
              </c:strCache>
            </c:strRef>
          </c:cat>
          <c:val>
            <c:numRef>
              <c:f>'P13'!$E$2:$E$4</c:f>
              <c:numCache>
                <c:formatCode>0</c:formatCode>
                <c:ptCount val="3"/>
                <c:pt idx="0">
                  <c:v>10</c:v>
                </c:pt>
                <c:pt idx="1">
                  <c:v>11.015118790496761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6710400"/>
        <c:axId val="156711936"/>
      </c:barChart>
      <c:catAx>
        <c:axId val="15671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56711936"/>
        <c:crosses val="autoZero"/>
        <c:auto val="1"/>
        <c:lblAlgn val="ctr"/>
        <c:lblOffset val="100"/>
        <c:noMultiLvlLbl val="0"/>
      </c:catAx>
      <c:valAx>
        <c:axId val="15671193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56710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5336460200074387"/>
          <c:y val="3.3849954137841164E-2"/>
          <c:w val="0.68224213010148627"/>
          <c:h val="8.84518128533637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 dirty="0" smtClean="0"/>
              <a:t>Comparada</a:t>
            </a:r>
            <a:r>
              <a:rPr lang="pt-BR" sz="1600" baseline="0" dirty="0" smtClean="0"/>
              <a:t> ao ano passado, a economia brasileira está hoje: </a:t>
            </a:r>
            <a:r>
              <a:rPr lang="pt-BR" sz="1600" dirty="0" smtClean="0"/>
              <a:t>(%) </a:t>
            </a:r>
            <a:endParaRPr lang="pt-BR" sz="16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Melhor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accent1">
                  <a:lumMod val="40000"/>
                  <a:lumOff val="60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Plan1!$A$2:$A$10</c:f>
              <c:strCache>
                <c:ptCount val="9"/>
                <c:pt idx="0">
                  <c:v>Total</c:v>
                </c:pt>
                <c:pt idx="1">
                  <c:v>N</c:v>
                </c:pt>
                <c:pt idx="2">
                  <c:v>NE</c:v>
                </c:pt>
                <c:pt idx="3">
                  <c:v>CO</c:v>
                </c:pt>
                <c:pt idx="4">
                  <c:v>SE</c:v>
                </c:pt>
                <c:pt idx="5">
                  <c:v>S</c:v>
                </c:pt>
                <c:pt idx="6">
                  <c:v>Classe AB</c:v>
                </c:pt>
                <c:pt idx="7">
                  <c:v>Classe C</c:v>
                </c:pt>
                <c:pt idx="8">
                  <c:v>Classe DE</c:v>
                </c:pt>
              </c:strCache>
            </c:strRef>
          </c:cat>
          <c:val>
            <c:numRef>
              <c:f>Plan1!$B$2:$B$10</c:f>
              <c:numCache>
                <c:formatCode>General</c:formatCode>
                <c:ptCount val="9"/>
                <c:pt idx="0">
                  <c:v>3</c:v>
                </c:pt>
                <c:pt idx="1">
                  <c:v>9</c:v>
                </c:pt>
                <c:pt idx="2">
                  <c:v>6</c:v>
                </c:pt>
                <c:pt idx="4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Igual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 w="9525" cap="flat" cmpd="sng" algn="ctr">
              <a:solidFill>
                <a:schemeClr val="accent3">
                  <a:lumMod val="40000"/>
                  <a:lumOff val="60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6"/>
              <c:layout>
                <c:manualLayout>
                  <c:x val="1.174630841042619E-2"/>
                  <c:y val="-1.768360877062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8.809731307819535E-3"/>
                  <c:y val="-1.0610165262374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Plan1!$A$2:$A$10</c:f>
              <c:strCache>
                <c:ptCount val="9"/>
                <c:pt idx="0">
                  <c:v>Total</c:v>
                </c:pt>
                <c:pt idx="1">
                  <c:v>N</c:v>
                </c:pt>
                <c:pt idx="2">
                  <c:v>NE</c:v>
                </c:pt>
                <c:pt idx="3">
                  <c:v>CO</c:v>
                </c:pt>
                <c:pt idx="4">
                  <c:v>SE</c:v>
                </c:pt>
                <c:pt idx="5">
                  <c:v>S</c:v>
                </c:pt>
                <c:pt idx="6">
                  <c:v>Classe AB</c:v>
                </c:pt>
                <c:pt idx="7">
                  <c:v>Classe C</c:v>
                </c:pt>
                <c:pt idx="8">
                  <c:v>Classe DE</c:v>
                </c:pt>
              </c:strCache>
            </c:strRef>
          </c:cat>
          <c:val>
            <c:numRef>
              <c:f>Plan1!$C$2:$C$10</c:f>
              <c:numCache>
                <c:formatCode>General</c:formatCode>
                <c:ptCount val="9"/>
                <c:pt idx="0">
                  <c:v>5</c:v>
                </c:pt>
                <c:pt idx="1">
                  <c:v>18</c:v>
                </c:pt>
                <c:pt idx="2">
                  <c:v>7</c:v>
                </c:pt>
                <c:pt idx="4">
                  <c:v>3</c:v>
                </c:pt>
                <c:pt idx="5">
                  <c:v>15</c:v>
                </c:pt>
                <c:pt idx="6">
                  <c:v>3</c:v>
                </c:pt>
                <c:pt idx="7">
                  <c:v>6</c:v>
                </c:pt>
                <c:pt idx="8">
                  <c:v>5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Pior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Plan1!$A$2:$A$10</c:f>
              <c:strCache>
                <c:ptCount val="9"/>
                <c:pt idx="0">
                  <c:v>Total</c:v>
                </c:pt>
                <c:pt idx="1">
                  <c:v>N</c:v>
                </c:pt>
                <c:pt idx="2">
                  <c:v>NE</c:v>
                </c:pt>
                <c:pt idx="3">
                  <c:v>CO</c:v>
                </c:pt>
                <c:pt idx="4">
                  <c:v>SE</c:v>
                </c:pt>
                <c:pt idx="5">
                  <c:v>S</c:v>
                </c:pt>
                <c:pt idx="6">
                  <c:v>Classe AB</c:v>
                </c:pt>
                <c:pt idx="7">
                  <c:v>Classe C</c:v>
                </c:pt>
                <c:pt idx="8">
                  <c:v>Classe DE</c:v>
                </c:pt>
              </c:strCache>
            </c:strRef>
          </c:cat>
          <c:val>
            <c:numRef>
              <c:f>Plan1!$D$2:$D$10</c:f>
              <c:numCache>
                <c:formatCode>General</c:formatCode>
                <c:ptCount val="9"/>
                <c:pt idx="0">
                  <c:v>88</c:v>
                </c:pt>
                <c:pt idx="1">
                  <c:v>68</c:v>
                </c:pt>
                <c:pt idx="2">
                  <c:v>83</c:v>
                </c:pt>
                <c:pt idx="3">
                  <c:v>89</c:v>
                </c:pt>
                <c:pt idx="4">
                  <c:v>90</c:v>
                </c:pt>
                <c:pt idx="5">
                  <c:v>80</c:v>
                </c:pt>
                <c:pt idx="6">
                  <c:v>89</c:v>
                </c:pt>
                <c:pt idx="7">
                  <c:v>89</c:v>
                </c:pt>
                <c:pt idx="8">
                  <c:v>86</c:v>
                </c:pt>
              </c:numCache>
            </c:numRef>
          </c:val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Não têm opinião formada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Plan1!$A$2:$A$10</c:f>
              <c:strCache>
                <c:ptCount val="9"/>
                <c:pt idx="0">
                  <c:v>Total</c:v>
                </c:pt>
                <c:pt idx="1">
                  <c:v>N</c:v>
                </c:pt>
                <c:pt idx="2">
                  <c:v>NE</c:v>
                </c:pt>
                <c:pt idx="3">
                  <c:v>CO</c:v>
                </c:pt>
                <c:pt idx="4">
                  <c:v>SE</c:v>
                </c:pt>
                <c:pt idx="5">
                  <c:v>S</c:v>
                </c:pt>
                <c:pt idx="6">
                  <c:v>Classe AB</c:v>
                </c:pt>
                <c:pt idx="7">
                  <c:v>Classe C</c:v>
                </c:pt>
                <c:pt idx="8">
                  <c:v>Classe DE</c:v>
                </c:pt>
              </c:strCache>
            </c:strRef>
          </c:cat>
          <c:val>
            <c:numRef>
              <c:f>Plan1!$E$2:$E$10</c:f>
              <c:numCache>
                <c:formatCode>General</c:formatCode>
                <c:ptCount val="9"/>
                <c:pt idx="0">
                  <c:v>4</c:v>
                </c:pt>
                <c:pt idx="1">
                  <c:v>5</c:v>
                </c:pt>
                <c:pt idx="2">
                  <c:v>4</c:v>
                </c:pt>
                <c:pt idx="3">
                  <c:v>11</c:v>
                </c:pt>
                <c:pt idx="4">
                  <c:v>4</c:v>
                </c:pt>
                <c:pt idx="5">
                  <c:v>5</c:v>
                </c:pt>
                <c:pt idx="6">
                  <c:v>5</c:v>
                </c:pt>
                <c:pt idx="7">
                  <c:v>2</c:v>
                </c:pt>
                <c:pt idx="8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161287552"/>
        <c:axId val="161322112"/>
      </c:barChart>
      <c:catAx>
        <c:axId val="161287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1322112"/>
        <c:crosses val="autoZero"/>
        <c:auto val="1"/>
        <c:lblAlgn val="ctr"/>
        <c:lblOffset val="100"/>
        <c:noMultiLvlLbl val="0"/>
      </c:catAx>
      <c:valAx>
        <c:axId val="16132211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1287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 dirty="0" smtClean="0"/>
              <a:t>Comparado</a:t>
            </a:r>
            <a:r>
              <a:rPr lang="pt-BR" sz="1600" baseline="0" dirty="0" smtClean="0"/>
              <a:t> ao ano passado, o poder de compra e pagamento das famílias: </a:t>
            </a:r>
            <a:r>
              <a:rPr lang="pt-BR" sz="1600" dirty="0" smtClean="0"/>
              <a:t>(%) </a:t>
            </a:r>
            <a:endParaRPr lang="pt-BR" sz="16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Aumentou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accent1">
                  <a:lumMod val="40000"/>
                  <a:lumOff val="60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Plan1!$A$2:$A$10</c:f>
              <c:strCache>
                <c:ptCount val="9"/>
                <c:pt idx="0">
                  <c:v>Total</c:v>
                </c:pt>
                <c:pt idx="1">
                  <c:v>N</c:v>
                </c:pt>
                <c:pt idx="2">
                  <c:v>NE</c:v>
                </c:pt>
                <c:pt idx="3">
                  <c:v>CO</c:v>
                </c:pt>
                <c:pt idx="4">
                  <c:v>SE</c:v>
                </c:pt>
                <c:pt idx="5">
                  <c:v>S</c:v>
                </c:pt>
                <c:pt idx="6">
                  <c:v>Classe AB</c:v>
                </c:pt>
                <c:pt idx="7">
                  <c:v>Classe C</c:v>
                </c:pt>
                <c:pt idx="8">
                  <c:v>Classe DE</c:v>
                </c:pt>
              </c:strCache>
            </c:strRef>
          </c:cat>
          <c:val>
            <c:numRef>
              <c:f>Plan1!$B$2:$B$10</c:f>
              <c:numCache>
                <c:formatCode>0</c:formatCode>
                <c:ptCount val="9"/>
                <c:pt idx="0">
                  <c:v>17</c:v>
                </c:pt>
                <c:pt idx="1">
                  <c:v>14</c:v>
                </c:pt>
                <c:pt idx="2">
                  <c:v>21</c:v>
                </c:pt>
                <c:pt idx="3">
                  <c:v>21</c:v>
                </c:pt>
                <c:pt idx="4">
                  <c:v>15</c:v>
                </c:pt>
                <c:pt idx="5">
                  <c:v>21</c:v>
                </c:pt>
                <c:pt idx="6">
                  <c:v>14</c:v>
                </c:pt>
                <c:pt idx="7">
                  <c:v>19</c:v>
                </c:pt>
                <c:pt idx="8">
                  <c:v>15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Está igual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 w="9525" cap="flat" cmpd="sng" algn="ctr">
              <a:solidFill>
                <a:schemeClr val="accent3">
                  <a:lumMod val="40000"/>
                  <a:lumOff val="60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6"/>
              <c:layout>
                <c:manualLayout>
                  <c:x val="1.174630841042619E-2"/>
                  <c:y val="-1.768360877062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8.809731307819535E-3"/>
                  <c:y val="-1.0610165262374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Plan1!$A$2:$A$10</c:f>
              <c:strCache>
                <c:ptCount val="9"/>
                <c:pt idx="0">
                  <c:v>Total</c:v>
                </c:pt>
                <c:pt idx="1">
                  <c:v>N</c:v>
                </c:pt>
                <c:pt idx="2">
                  <c:v>NE</c:v>
                </c:pt>
                <c:pt idx="3">
                  <c:v>CO</c:v>
                </c:pt>
                <c:pt idx="4">
                  <c:v>SE</c:v>
                </c:pt>
                <c:pt idx="5">
                  <c:v>S</c:v>
                </c:pt>
                <c:pt idx="6">
                  <c:v>Classe AB</c:v>
                </c:pt>
                <c:pt idx="7">
                  <c:v>Classe C</c:v>
                </c:pt>
                <c:pt idx="8">
                  <c:v>Classe DE</c:v>
                </c:pt>
              </c:strCache>
            </c:strRef>
          </c:cat>
          <c:val>
            <c:numRef>
              <c:f>Plan1!$C$2:$C$10</c:f>
              <c:numCache>
                <c:formatCode>0</c:formatCode>
                <c:ptCount val="9"/>
                <c:pt idx="0">
                  <c:v>15</c:v>
                </c:pt>
                <c:pt idx="1">
                  <c:v>27</c:v>
                </c:pt>
                <c:pt idx="2">
                  <c:v>14</c:v>
                </c:pt>
                <c:pt idx="3">
                  <c:v>13</c:v>
                </c:pt>
                <c:pt idx="4">
                  <c:v>14</c:v>
                </c:pt>
                <c:pt idx="5">
                  <c:v>16</c:v>
                </c:pt>
                <c:pt idx="6">
                  <c:v>17</c:v>
                </c:pt>
                <c:pt idx="7">
                  <c:v>16</c:v>
                </c:pt>
                <c:pt idx="8">
                  <c:v>14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Diminuiu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Plan1!$A$2:$A$10</c:f>
              <c:strCache>
                <c:ptCount val="9"/>
                <c:pt idx="0">
                  <c:v>Total</c:v>
                </c:pt>
                <c:pt idx="1">
                  <c:v>N</c:v>
                </c:pt>
                <c:pt idx="2">
                  <c:v>NE</c:v>
                </c:pt>
                <c:pt idx="3">
                  <c:v>CO</c:v>
                </c:pt>
                <c:pt idx="4">
                  <c:v>SE</c:v>
                </c:pt>
                <c:pt idx="5">
                  <c:v>S</c:v>
                </c:pt>
                <c:pt idx="6">
                  <c:v>Classe AB</c:v>
                </c:pt>
                <c:pt idx="7">
                  <c:v>Classe C</c:v>
                </c:pt>
                <c:pt idx="8">
                  <c:v>Classe DE</c:v>
                </c:pt>
              </c:strCache>
            </c:strRef>
          </c:cat>
          <c:val>
            <c:numRef>
              <c:f>Plan1!$D$2:$D$10</c:f>
              <c:numCache>
                <c:formatCode>0</c:formatCode>
                <c:ptCount val="9"/>
                <c:pt idx="0">
                  <c:v>68</c:v>
                </c:pt>
                <c:pt idx="1">
                  <c:v>59</c:v>
                </c:pt>
                <c:pt idx="2">
                  <c:v>65</c:v>
                </c:pt>
                <c:pt idx="3">
                  <c:v>66</c:v>
                </c:pt>
                <c:pt idx="4">
                  <c:v>71</c:v>
                </c:pt>
                <c:pt idx="5">
                  <c:v>63</c:v>
                </c:pt>
                <c:pt idx="6">
                  <c:v>69</c:v>
                </c:pt>
                <c:pt idx="7">
                  <c:v>65</c:v>
                </c:pt>
                <c:pt idx="8">
                  <c:v>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161809152"/>
        <c:axId val="161810688"/>
      </c:barChart>
      <c:catAx>
        <c:axId val="161809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1810688"/>
        <c:crosses val="autoZero"/>
        <c:auto val="1"/>
        <c:lblAlgn val="ctr"/>
        <c:lblOffset val="100"/>
        <c:noMultiLvlLbl val="0"/>
      </c:catAx>
      <c:valAx>
        <c:axId val="16181068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1809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0" dirty="0" err="1" smtClean="0"/>
              <a:t>Serviço</a:t>
            </a:r>
            <a:r>
              <a:rPr lang="en-US" sz="1600" b="0" baseline="0" dirty="0" smtClean="0"/>
              <a:t> </a:t>
            </a:r>
            <a:r>
              <a:rPr lang="en-US" sz="1600" b="0" baseline="0" dirty="0" err="1" smtClean="0"/>
              <a:t>ou</a:t>
            </a:r>
            <a:r>
              <a:rPr lang="en-US" sz="1600" b="0" baseline="0" dirty="0" smtClean="0"/>
              <a:t> </a:t>
            </a:r>
            <a:r>
              <a:rPr lang="en-US" sz="1600" b="0" baseline="0" dirty="0" err="1" smtClean="0"/>
              <a:t>Despesa</a:t>
            </a:r>
            <a:r>
              <a:rPr lang="en-US" sz="1600" b="0" baseline="0" dirty="0" smtClean="0"/>
              <a:t> que MAIS PESOU no </a:t>
            </a:r>
            <a:r>
              <a:rPr lang="en-US" sz="1600" b="0" baseline="0" dirty="0" err="1" smtClean="0"/>
              <a:t>orçamento</a:t>
            </a:r>
            <a:r>
              <a:rPr lang="en-US" sz="1600" b="0" baseline="0" dirty="0" smtClean="0"/>
              <a:t> </a:t>
            </a:r>
            <a:r>
              <a:rPr lang="en-US" sz="1600" b="0" dirty="0" smtClean="0"/>
              <a:t>(%)</a:t>
            </a:r>
            <a:endParaRPr lang="en-US" sz="1600" b="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58234916859270125"/>
          <c:y val="0.12148353527457492"/>
          <c:w val="0.28153478876428967"/>
          <c:h val="0.850077763663604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% Menções (2015)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Plan1!$A$2:$A$14</c:f>
              <c:strCache>
                <c:ptCount val="13"/>
                <c:pt idx="0">
                  <c:v>Luz</c:v>
                </c:pt>
                <c:pt idx="1">
                  <c:v>Alimentação (compras de supermercado e alimentação fora de casa)</c:v>
                </c:pt>
                <c:pt idx="2">
                  <c:v>Combustível</c:v>
                </c:pt>
                <c:pt idx="3">
                  <c:v>Moradia / aluguel e condomínio</c:v>
                </c:pt>
                <c:pt idx="4">
                  <c:v>Impostos</c:v>
                </c:pt>
                <c:pt idx="5">
                  <c:v>Telefonia e TV a Cabo (telefone fixo, internet e tv paga)</c:v>
                </c:pt>
                <c:pt idx="6">
                  <c:v>Água</c:v>
                </c:pt>
                <c:pt idx="7">
                  <c:v>Educação (faculdade, escola, ensino e cursos)</c:v>
                </c:pt>
                <c:pt idx="8">
                  <c:v>Transporte público</c:v>
                </c:pt>
                <c:pt idx="9">
                  <c:v>Gás</c:v>
                </c:pt>
                <c:pt idx="10">
                  <c:v>Lazer (ida ao cinema, viagem de fim de semana, etc.)</c:v>
                </c:pt>
                <c:pt idx="11">
                  <c:v>Telefonia (conta de celular)</c:v>
                </c:pt>
                <c:pt idx="12">
                  <c:v>Todos os itens acima</c:v>
                </c:pt>
              </c:strCache>
            </c:strRef>
          </c:cat>
          <c:val>
            <c:numRef>
              <c:f>Plan1!$B$2:$B$14</c:f>
              <c:numCache>
                <c:formatCode>General</c:formatCode>
                <c:ptCount val="13"/>
                <c:pt idx="0">
                  <c:v>37</c:v>
                </c:pt>
                <c:pt idx="1">
                  <c:v>24</c:v>
                </c:pt>
                <c:pt idx="2">
                  <c:v>7</c:v>
                </c:pt>
                <c:pt idx="3">
                  <c:v>7</c:v>
                </c:pt>
                <c:pt idx="4">
                  <c:v>6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61852032"/>
        <c:axId val="161894784"/>
      </c:barChart>
      <c:catAx>
        <c:axId val="1618520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1894784"/>
        <c:crosses val="autoZero"/>
        <c:auto val="1"/>
        <c:lblAlgn val="ctr"/>
        <c:lblOffset val="100"/>
        <c:noMultiLvlLbl val="0"/>
      </c:catAx>
      <c:valAx>
        <c:axId val="161894784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1852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88755830684135528"/>
          <c:y val="0.95794471858510832"/>
          <c:w val="0.10597863009246695"/>
          <c:h val="3.73825402253924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400" dirty="0" smtClean="0"/>
              <a:t>Diante da atual situação econômica,</a:t>
            </a:r>
            <a:r>
              <a:rPr lang="pt-BR" sz="1400" baseline="0" dirty="0" smtClean="0"/>
              <a:t> você e sua família a</a:t>
            </a:r>
            <a:r>
              <a:rPr lang="pt-BR" sz="1400" dirty="0" smtClean="0"/>
              <a:t>dotaram</a:t>
            </a:r>
            <a:r>
              <a:rPr lang="pt-BR" sz="1400" baseline="0" dirty="0" smtClean="0"/>
              <a:t> ou modificaram hábitos de compras </a:t>
            </a:r>
            <a:r>
              <a:rPr lang="pt-BR" sz="1400" dirty="0" smtClean="0"/>
              <a:t>(%) </a:t>
            </a:r>
            <a:endParaRPr lang="pt-BR" sz="14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Sim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Plan1!$A$2:$A$10</c:f>
              <c:strCache>
                <c:ptCount val="9"/>
                <c:pt idx="0">
                  <c:v>Total</c:v>
                </c:pt>
                <c:pt idx="1">
                  <c:v>N</c:v>
                </c:pt>
                <c:pt idx="2">
                  <c:v>NE</c:v>
                </c:pt>
                <c:pt idx="3">
                  <c:v>CO</c:v>
                </c:pt>
                <c:pt idx="4">
                  <c:v>SE</c:v>
                </c:pt>
                <c:pt idx="5">
                  <c:v>S</c:v>
                </c:pt>
                <c:pt idx="6">
                  <c:v>Classe AB</c:v>
                </c:pt>
                <c:pt idx="7">
                  <c:v>Classe C</c:v>
                </c:pt>
                <c:pt idx="8">
                  <c:v>Classe DE</c:v>
                </c:pt>
              </c:strCache>
            </c:strRef>
          </c:cat>
          <c:val>
            <c:numRef>
              <c:f>Plan1!$B$2:$B$10</c:f>
              <c:numCache>
                <c:formatCode>General</c:formatCode>
                <c:ptCount val="9"/>
                <c:pt idx="0">
                  <c:v>88</c:v>
                </c:pt>
                <c:pt idx="1">
                  <c:v>86</c:v>
                </c:pt>
                <c:pt idx="2">
                  <c:v>79</c:v>
                </c:pt>
                <c:pt idx="3">
                  <c:v>84</c:v>
                </c:pt>
                <c:pt idx="4">
                  <c:v>88</c:v>
                </c:pt>
                <c:pt idx="5">
                  <c:v>88</c:v>
                </c:pt>
                <c:pt idx="6">
                  <c:v>83</c:v>
                </c:pt>
                <c:pt idx="7">
                  <c:v>87</c:v>
                </c:pt>
                <c:pt idx="8">
                  <c:v>87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Não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Plan1!$A$2:$A$10</c:f>
              <c:strCache>
                <c:ptCount val="9"/>
                <c:pt idx="0">
                  <c:v>Total</c:v>
                </c:pt>
                <c:pt idx="1">
                  <c:v>N</c:v>
                </c:pt>
                <c:pt idx="2">
                  <c:v>NE</c:v>
                </c:pt>
                <c:pt idx="3">
                  <c:v>CO</c:v>
                </c:pt>
                <c:pt idx="4">
                  <c:v>SE</c:v>
                </c:pt>
                <c:pt idx="5">
                  <c:v>S</c:v>
                </c:pt>
                <c:pt idx="6">
                  <c:v>Classe AB</c:v>
                </c:pt>
                <c:pt idx="7">
                  <c:v>Classe C</c:v>
                </c:pt>
                <c:pt idx="8">
                  <c:v>Classe DE</c:v>
                </c:pt>
              </c:strCache>
            </c:strRef>
          </c:cat>
          <c:val>
            <c:numRef>
              <c:f>Plan1!$C$2:$C$10</c:f>
              <c:numCache>
                <c:formatCode>General</c:formatCode>
                <c:ptCount val="9"/>
                <c:pt idx="0">
                  <c:v>12</c:v>
                </c:pt>
                <c:pt idx="1">
                  <c:v>14</c:v>
                </c:pt>
                <c:pt idx="2">
                  <c:v>21</c:v>
                </c:pt>
                <c:pt idx="3">
                  <c:v>16</c:v>
                </c:pt>
                <c:pt idx="4">
                  <c:v>12</c:v>
                </c:pt>
                <c:pt idx="5">
                  <c:v>12</c:v>
                </c:pt>
                <c:pt idx="6">
                  <c:v>17</c:v>
                </c:pt>
                <c:pt idx="7">
                  <c:v>13</c:v>
                </c:pt>
                <c:pt idx="8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163115008"/>
        <c:axId val="163116544"/>
      </c:barChart>
      <c:catAx>
        <c:axId val="163115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3116544"/>
        <c:crosses val="autoZero"/>
        <c:auto val="1"/>
        <c:lblAlgn val="ctr"/>
        <c:lblOffset val="100"/>
        <c:noMultiLvlLbl val="0"/>
      </c:catAx>
      <c:valAx>
        <c:axId val="16311654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3115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0995876537049547"/>
          <c:y val="0.17393597586786139"/>
          <c:w val="0.17567760360509929"/>
          <c:h val="7.2375251190789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0" dirty="0" err="1" smtClean="0"/>
              <a:t>Hábitos</a:t>
            </a:r>
            <a:r>
              <a:rPr lang="en-US" sz="1600" b="0" baseline="0" dirty="0" smtClean="0"/>
              <a:t> e </a:t>
            </a:r>
            <a:r>
              <a:rPr lang="en-US" sz="1600" b="0" baseline="0" dirty="0" err="1" smtClean="0"/>
              <a:t>atitudes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adotadas</a:t>
            </a:r>
            <a:r>
              <a:rPr lang="en-US" sz="1600" b="0" baseline="0" dirty="0" smtClean="0"/>
              <a:t> </a:t>
            </a:r>
            <a:r>
              <a:rPr lang="en-US" sz="1600" b="0" baseline="0" dirty="0" err="1" smtClean="0"/>
              <a:t>pelos</a:t>
            </a:r>
            <a:r>
              <a:rPr lang="en-US" sz="1600" b="0" baseline="0" dirty="0" smtClean="0"/>
              <a:t> </a:t>
            </a:r>
            <a:r>
              <a:rPr lang="en-US" sz="1600" b="0" baseline="0" dirty="0" err="1" smtClean="0"/>
              <a:t>consumidores</a:t>
            </a:r>
            <a:r>
              <a:rPr lang="en-US" sz="1600" b="0" baseline="0" dirty="0" smtClean="0"/>
              <a:t> para </a:t>
            </a:r>
            <a:r>
              <a:rPr lang="en-US" sz="1600" b="0" baseline="0" dirty="0" err="1" smtClean="0"/>
              <a:t>tentar</a:t>
            </a:r>
            <a:r>
              <a:rPr lang="en-US" sz="1600" b="0" baseline="0" dirty="0" smtClean="0"/>
              <a:t> </a:t>
            </a:r>
            <a:r>
              <a:rPr lang="en-US" sz="1600" b="0" baseline="0" dirty="0" err="1" smtClean="0"/>
              <a:t>economizar</a:t>
            </a:r>
            <a:r>
              <a:rPr lang="en-US" sz="1600" b="0" baseline="0" dirty="0" smtClean="0"/>
              <a:t> </a:t>
            </a:r>
            <a:r>
              <a:rPr lang="en-US" sz="1600" b="0" dirty="0" smtClean="0"/>
              <a:t>(%)</a:t>
            </a:r>
            <a:endParaRPr lang="en-US" sz="1600" b="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47550539318474783"/>
          <c:y val="0.12148349112249941"/>
          <c:w val="0.50693124647421872"/>
          <c:h val="0.850077763663604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% Menções (2015)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Plan1!$A$2:$A$13</c:f>
              <c:strCache>
                <c:ptCount val="12"/>
                <c:pt idx="0">
                  <c:v>Reduzir o consumo de Energia elétrica</c:v>
                </c:pt>
                <c:pt idx="1">
                  <c:v>Diminuir o Lazer</c:v>
                </c:pt>
                <c:pt idx="2">
                  <c:v>Evitar gastos desnecessários</c:v>
                </c:pt>
                <c:pt idx="3">
                  <c:v>Comprar só o necessário</c:v>
                </c:pt>
                <c:pt idx="4">
                  <c:v>Compras de supermercado fracionadas</c:v>
                </c:pt>
                <c:pt idx="5">
                  <c:v>Pesquisar de preço antes de comprar</c:v>
                </c:pt>
                <c:pt idx="6">
                  <c:v>Economizar água</c:v>
                </c:pt>
                <c:pt idx="7">
                  <c:v>Compras em dinheiro, evitar cartão de crédito</c:v>
                </c:pt>
                <c:pt idx="8">
                  <c:v>Diminuir consumo de Combustível</c:v>
                </c:pt>
                <c:pt idx="9">
                  <c:v>Poupar</c:v>
                </c:pt>
                <c:pt idx="10">
                  <c:v>Usar menos o telefone</c:v>
                </c:pt>
                <c:pt idx="11">
                  <c:v>Outros hábitos</c:v>
                </c:pt>
              </c:strCache>
            </c:strRef>
          </c:cat>
          <c:val>
            <c:numRef>
              <c:f>Plan1!$B$2:$B$13</c:f>
              <c:numCache>
                <c:formatCode>0</c:formatCode>
                <c:ptCount val="12"/>
                <c:pt idx="0">
                  <c:v>21</c:v>
                </c:pt>
                <c:pt idx="1">
                  <c:v>16</c:v>
                </c:pt>
                <c:pt idx="2">
                  <c:v>16</c:v>
                </c:pt>
                <c:pt idx="3">
                  <c:v>14</c:v>
                </c:pt>
                <c:pt idx="4">
                  <c:v>9</c:v>
                </c:pt>
                <c:pt idx="5">
                  <c:v>7</c:v>
                </c:pt>
                <c:pt idx="6">
                  <c:v>6</c:v>
                </c:pt>
                <c:pt idx="7">
                  <c:v>3</c:v>
                </c:pt>
                <c:pt idx="8">
                  <c:v>2</c:v>
                </c:pt>
                <c:pt idx="9">
                  <c:v>2</c:v>
                </c:pt>
                <c:pt idx="10">
                  <c:v>1</c:v>
                </c:pt>
                <c:pt idx="1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63185792"/>
        <c:axId val="163187328"/>
      </c:barChart>
      <c:catAx>
        <c:axId val="1631857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3187328"/>
        <c:crosses val="autoZero"/>
        <c:auto val="1"/>
        <c:lblAlgn val="ctr"/>
        <c:lblOffset val="100"/>
        <c:noMultiLvlLbl val="0"/>
      </c:catAx>
      <c:valAx>
        <c:axId val="163187328"/>
        <c:scaling>
          <c:orientation val="minMax"/>
        </c:scaling>
        <c:delete val="0"/>
        <c:axPos val="t"/>
        <c:numFmt formatCode="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3185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88755830684135528"/>
          <c:y val="0.95794471858510832"/>
          <c:w val="0.10597863009246695"/>
          <c:h val="3.73825402253924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0" dirty="0" smtClean="0"/>
              <a:t>Item que</a:t>
            </a:r>
            <a:r>
              <a:rPr lang="en-US" sz="1600" b="0" baseline="0" dirty="0" smtClean="0"/>
              <a:t> </a:t>
            </a:r>
            <a:r>
              <a:rPr lang="en-US" sz="1600" b="0" dirty="0" err="1" smtClean="0"/>
              <a:t>conseguiu</a:t>
            </a:r>
            <a:r>
              <a:rPr lang="en-US" sz="1600" b="0" dirty="0" smtClean="0"/>
              <a:t> REDUZIR OS GASTOS</a:t>
            </a:r>
            <a:r>
              <a:rPr lang="en-US" sz="1600" b="0" baseline="0" dirty="0" smtClean="0"/>
              <a:t> </a:t>
            </a:r>
            <a:r>
              <a:rPr lang="en-US" sz="1600" b="0" baseline="0" dirty="0" err="1" smtClean="0"/>
              <a:t>em</a:t>
            </a:r>
            <a:r>
              <a:rPr lang="en-US" sz="1600" b="0" baseline="0" dirty="0" smtClean="0"/>
              <a:t> </a:t>
            </a:r>
            <a:r>
              <a:rPr lang="en-US" sz="1600" b="0" baseline="0" dirty="0" err="1" smtClean="0"/>
              <a:t>função</a:t>
            </a:r>
            <a:r>
              <a:rPr lang="en-US" sz="1600" b="0" baseline="0" dirty="0" smtClean="0"/>
              <a:t> da </a:t>
            </a:r>
            <a:r>
              <a:rPr lang="en-US" sz="1600" b="0" baseline="0" dirty="0" err="1" smtClean="0"/>
              <a:t>mudança</a:t>
            </a:r>
            <a:r>
              <a:rPr lang="en-US" sz="1600" b="0" baseline="0" dirty="0" smtClean="0"/>
              <a:t> de </a:t>
            </a:r>
            <a:r>
              <a:rPr lang="en-US" sz="1600" b="0" baseline="0" dirty="0" err="1" smtClean="0"/>
              <a:t>atitude</a:t>
            </a:r>
            <a:r>
              <a:rPr lang="en-US" sz="1600" b="0" baseline="0" dirty="0" smtClean="0"/>
              <a:t> </a:t>
            </a:r>
            <a:r>
              <a:rPr lang="en-US" sz="1600" b="0" baseline="0" dirty="0" err="1" smtClean="0"/>
              <a:t>frente</a:t>
            </a:r>
            <a:r>
              <a:rPr lang="en-US" sz="1600" b="0" baseline="0" dirty="0" smtClean="0"/>
              <a:t> à </a:t>
            </a:r>
            <a:r>
              <a:rPr lang="en-US" sz="1600" b="0" baseline="0" dirty="0" err="1" smtClean="0"/>
              <a:t>atual</a:t>
            </a:r>
            <a:r>
              <a:rPr lang="en-US" sz="1600" b="0" baseline="0" dirty="0" smtClean="0"/>
              <a:t> </a:t>
            </a:r>
            <a:r>
              <a:rPr lang="en-US" sz="1600" b="0" baseline="0" dirty="0" err="1" smtClean="0"/>
              <a:t>crise</a:t>
            </a:r>
            <a:r>
              <a:rPr lang="en-US" sz="1600" b="0" baseline="0" dirty="0" smtClean="0"/>
              <a:t> </a:t>
            </a:r>
            <a:r>
              <a:rPr lang="en-US" sz="1600" b="0" baseline="0" dirty="0" err="1" smtClean="0"/>
              <a:t>economica</a:t>
            </a:r>
            <a:r>
              <a:rPr lang="en-US" sz="1600" b="0" baseline="0" dirty="0" smtClean="0"/>
              <a:t> </a:t>
            </a:r>
            <a:r>
              <a:rPr lang="en-US" sz="1600" b="0" dirty="0" smtClean="0"/>
              <a:t>(%)</a:t>
            </a:r>
            <a:endParaRPr lang="en-US" sz="1600" b="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58234916859270125"/>
          <c:y val="0.14363207592871413"/>
          <c:w val="0.38106049736347908"/>
          <c:h val="0.827929341960186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% Menções (2015)</c:v>
                </c:pt>
              </c:strCache>
            </c:strRef>
          </c:tx>
          <c:spPr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9525" cap="flat" cmpd="sng" algn="ctr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Plan1!$A$2:$A$13</c:f>
              <c:strCache>
                <c:ptCount val="12"/>
                <c:pt idx="0">
                  <c:v>Luz</c:v>
                </c:pt>
                <c:pt idx="1">
                  <c:v>Alimentação (supermercado e alimentação fora de casa)</c:v>
                </c:pt>
                <c:pt idx="2">
                  <c:v>Lazer (ida ao cinema, viagem de fim de semana, etc.)</c:v>
                </c:pt>
                <c:pt idx="3">
                  <c:v>Água</c:v>
                </c:pt>
                <c:pt idx="4">
                  <c:v>TV Paga/Telefone Fixo/Internet</c:v>
                </c:pt>
                <c:pt idx="5">
                  <c:v>Combustível</c:v>
                </c:pt>
                <c:pt idx="6">
                  <c:v>Impostos</c:v>
                </c:pt>
                <c:pt idx="7">
                  <c:v>Moradia / aluguel e condomínio</c:v>
                </c:pt>
                <c:pt idx="8">
                  <c:v>Conta de telefone celular</c:v>
                </c:pt>
                <c:pt idx="9">
                  <c:v>Educação (faculdade, escola, ensino e cursos)</c:v>
                </c:pt>
                <c:pt idx="10">
                  <c:v>Gás</c:v>
                </c:pt>
                <c:pt idx="11">
                  <c:v>Transportes e conduções</c:v>
                </c:pt>
              </c:strCache>
            </c:strRef>
          </c:cat>
          <c:val>
            <c:numRef>
              <c:f>Plan1!$B$2:$B$13</c:f>
              <c:numCache>
                <c:formatCode>General</c:formatCode>
                <c:ptCount val="12"/>
                <c:pt idx="0">
                  <c:v>30</c:v>
                </c:pt>
                <c:pt idx="1">
                  <c:v>29</c:v>
                </c:pt>
                <c:pt idx="2">
                  <c:v>17</c:v>
                </c:pt>
                <c:pt idx="3">
                  <c:v>6</c:v>
                </c:pt>
                <c:pt idx="4">
                  <c:v>6</c:v>
                </c:pt>
                <c:pt idx="5">
                  <c:v>4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63224192"/>
        <c:axId val="163316096"/>
      </c:barChart>
      <c:catAx>
        <c:axId val="163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3316096"/>
        <c:crosses val="autoZero"/>
        <c:auto val="1"/>
        <c:lblAlgn val="ctr"/>
        <c:lblOffset val="100"/>
        <c:noMultiLvlLbl val="0"/>
      </c:catAx>
      <c:valAx>
        <c:axId val="163316096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3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88755830684135528"/>
          <c:y val="0.95794471858510832"/>
          <c:w val="0.10597863009246695"/>
          <c:h val="3.73825402253924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253517725083687E-2"/>
          <c:y val="0.17840553887539221"/>
          <c:w val="0.95782473444979543"/>
          <c:h val="0.7203754556490241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'P13'!$B$1</c:f>
              <c:strCache>
                <c:ptCount val="1"/>
                <c:pt idx="0">
                  <c:v>Melhor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9525" cap="flat" cmpd="sng" algn="ctr">
              <a:solidFill>
                <a:srgbClr val="0070C0"/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'P13'!$A$2:$A$4</c:f>
              <c:strCache>
                <c:ptCount val="3"/>
                <c:pt idx="0">
                  <c:v>Ano 2013</c:v>
                </c:pt>
                <c:pt idx="1">
                  <c:v>Ano 2014</c:v>
                </c:pt>
                <c:pt idx="2">
                  <c:v>Ano 2015</c:v>
                </c:pt>
              </c:strCache>
            </c:strRef>
          </c:cat>
          <c:val>
            <c:numRef>
              <c:f>'P13'!$B$2:$B$4</c:f>
              <c:numCache>
                <c:formatCode>0</c:formatCode>
                <c:ptCount val="3"/>
                <c:pt idx="0">
                  <c:v>39</c:v>
                </c:pt>
                <c:pt idx="1">
                  <c:v>62</c:v>
                </c:pt>
                <c:pt idx="2">
                  <c:v>87</c:v>
                </c:pt>
              </c:numCache>
            </c:numRef>
          </c:val>
        </c:ser>
        <c:ser>
          <c:idx val="1"/>
          <c:order val="1"/>
          <c:tx>
            <c:strRef>
              <c:f>'P13'!$C$1</c:f>
              <c:strCache>
                <c:ptCount val="1"/>
                <c:pt idx="0">
                  <c:v>Igual</c:v>
                </c:pt>
              </c:strCache>
            </c:strRef>
          </c:tx>
          <c:spPr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9525" cap="flat" cmpd="sng" algn="ctr">
              <a:solidFill>
                <a:schemeClr val="accent3">
                  <a:lumMod val="50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'P13'!$A$2:$A$4</c:f>
              <c:strCache>
                <c:ptCount val="3"/>
                <c:pt idx="0">
                  <c:v>Ano 2013</c:v>
                </c:pt>
                <c:pt idx="1">
                  <c:v>Ano 2014</c:v>
                </c:pt>
                <c:pt idx="2">
                  <c:v>Ano 2015</c:v>
                </c:pt>
              </c:strCache>
            </c:strRef>
          </c:cat>
          <c:val>
            <c:numRef>
              <c:f>'P13'!$C$2:$C$4</c:f>
              <c:numCache>
                <c:formatCode>0</c:formatCode>
                <c:ptCount val="3"/>
                <c:pt idx="0">
                  <c:v>43</c:v>
                </c:pt>
                <c:pt idx="1">
                  <c:v>20</c:v>
                </c:pt>
                <c:pt idx="2">
                  <c:v>2</c:v>
                </c:pt>
              </c:numCache>
            </c:numRef>
          </c:val>
        </c:ser>
        <c:ser>
          <c:idx val="2"/>
          <c:order val="2"/>
          <c:tx>
            <c:strRef>
              <c:f>'P13'!$D$1</c:f>
              <c:strCache>
                <c:ptCount val="1"/>
                <c:pt idx="0">
                  <c:v>Pior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2"/>
              <c:layout>
                <c:manualLayout>
                  <c:x val="1.9170288769456145E-2"/>
                  <c:y val="-1.64686965091550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'P13'!$A$2:$A$4</c:f>
              <c:strCache>
                <c:ptCount val="3"/>
                <c:pt idx="0">
                  <c:v>Ano 2013</c:v>
                </c:pt>
                <c:pt idx="1">
                  <c:v>Ano 2014</c:v>
                </c:pt>
                <c:pt idx="2">
                  <c:v>Ano 2015</c:v>
                </c:pt>
              </c:strCache>
            </c:strRef>
          </c:cat>
          <c:val>
            <c:numRef>
              <c:f>'P13'!$D$2:$D$4</c:f>
              <c:numCache>
                <c:formatCode>0</c:formatCode>
                <c:ptCount val="3"/>
                <c:pt idx="0">
                  <c:v>8</c:v>
                </c:pt>
                <c:pt idx="1">
                  <c:v>11</c:v>
                </c:pt>
                <c:pt idx="2">
                  <c:v>6</c:v>
                </c:pt>
              </c:numCache>
            </c:numRef>
          </c:val>
        </c:ser>
        <c:ser>
          <c:idx val="3"/>
          <c:order val="3"/>
          <c:tx>
            <c:strRef>
              <c:f>'P13'!$E$1</c:f>
              <c:strCache>
                <c:ptCount val="1"/>
                <c:pt idx="0">
                  <c:v>Sem opinião formada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'P13'!$A$2:$A$4</c:f>
              <c:strCache>
                <c:ptCount val="3"/>
                <c:pt idx="0">
                  <c:v>Ano 2013</c:v>
                </c:pt>
                <c:pt idx="1">
                  <c:v>Ano 2014</c:v>
                </c:pt>
                <c:pt idx="2">
                  <c:v>Ano 2015</c:v>
                </c:pt>
              </c:strCache>
            </c:strRef>
          </c:cat>
          <c:val>
            <c:numRef>
              <c:f>'P13'!$E$2:$E$4</c:f>
              <c:numCache>
                <c:formatCode>0</c:formatCode>
                <c:ptCount val="3"/>
                <c:pt idx="0">
                  <c:v>10</c:v>
                </c:pt>
                <c:pt idx="1">
                  <c:v>7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7904768"/>
        <c:axId val="167906304"/>
      </c:barChart>
      <c:catAx>
        <c:axId val="167904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67906304"/>
        <c:crosses val="autoZero"/>
        <c:auto val="1"/>
        <c:lblAlgn val="ctr"/>
        <c:lblOffset val="100"/>
        <c:noMultiLvlLbl val="0"/>
      </c:catAx>
      <c:valAx>
        <c:axId val="16790630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67904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5336460200074387"/>
          <c:y val="3.3849954137841164E-2"/>
          <c:w val="0.68224213010148627"/>
          <c:h val="8.84518128533637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+mj-lt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 baseline="0" dirty="0" smtClean="0"/>
              <a:t>Expectativas para a vida financeira no próximo ano: </a:t>
            </a:r>
            <a:r>
              <a:rPr lang="pt-BR" sz="1600" dirty="0" smtClean="0"/>
              <a:t>(%) </a:t>
            </a:r>
            <a:endParaRPr lang="pt-BR" sz="16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Melhor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accent1">
                  <a:lumMod val="40000"/>
                  <a:lumOff val="60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Plan1!$A$2:$A$10</c:f>
              <c:strCache>
                <c:ptCount val="9"/>
                <c:pt idx="0">
                  <c:v>Total</c:v>
                </c:pt>
                <c:pt idx="1">
                  <c:v>N</c:v>
                </c:pt>
                <c:pt idx="2">
                  <c:v>NE</c:v>
                </c:pt>
                <c:pt idx="3">
                  <c:v>CO</c:v>
                </c:pt>
                <c:pt idx="4">
                  <c:v>SE</c:v>
                </c:pt>
                <c:pt idx="5">
                  <c:v>S</c:v>
                </c:pt>
                <c:pt idx="6">
                  <c:v>Classe AB</c:v>
                </c:pt>
                <c:pt idx="7">
                  <c:v>Classe C</c:v>
                </c:pt>
                <c:pt idx="8">
                  <c:v>Classe DE</c:v>
                </c:pt>
              </c:strCache>
            </c:strRef>
          </c:cat>
          <c:val>
            <c:numRef>
              <c:f>Plan1!$B$2:$B$10</c:f>
              <c:numCache>
                <c:formatCode>0</c:formatCode>
                <c:ptCount val="9"/>
                <c:pt idx="0">
                  <c:v>87</c:v>
                </c:pt>
                <c:pt idx="1">
                  <c:v>95</c:v>
                </c:pt>
                <c:pt idx="2">
                  <c:v>88</c:v>
                </c:pt>
                <c:pt idx="3">
                  <c:v>87</c:v>
                </c:pt>
                <c:pt idx="4">
                  <c:v>87</c:v>
                </c:pt>
                <c:pt idx="5">
                  <c:v>90</c:v>
                </c:pt>
                <c:pt idx="6">
                  <c:v>75</c:v>
                </c:pt>
                <c:pt idx="7">
                  <c:v>87</c:v>
                </c:pt>
                <c:pt idx="8">
                  <c:v>89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Igual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 w="9525" cap="flat" cmpd="sng" algn="ctr">
              <a:solidFill>
                <a:schemeClr val="accent3">
                  <a:lumMod val="40000"/>
                  <a:lumOff val="60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6"/>
              <c:layout>
                <c:manualLayout>
                  <c:x val="1.174630841042619E-2"/>
                  <c:y val="-1.768360877062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8.809731307819535E-3"/>
                  <c:y val="-1.0610165262374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Plan1!$A$2:$A$10</c:f>
              <c:strCache>
                <c:ptCount val="9"/>
                <c:pt idx="0">
                  <c:v>Total</c:v>
                </c:pt>
                <c:pt idx="1">
                  <c:v>N</c:v>
                </c:pt>
                <c:pt idx="2">
                  <c:v>NE</c:v>
                </c:pt>
                <c:pt idx="3">
                  <c:v>CO</c:v>
                </c:pt>
                <c:pt idx="4">
                  <c:v>SE</c:v>
                </c:pt>
                <c:pt idx="5">
                  <c:v>S</c:v>
                </c:pt>
                <c:pt idx="6">
                  <c:v>Classe AB</c:v>
                </c:pt>
                <c:pt idx="7">
                  <c:v>Classe C</c:v>
                </c:pt>
                <c:pt idx="8">
                  <c:v>Classe DE</c:v>
                </c:pt>
              </c:strCache>
            </c:strRef>
          </c:cat>
          <c:val>
            <c:numRef>
              <c:f>Plan1!$C$2:$C$10</c:f>
              <c:numCache>
                <c:formatCode>0</c:formatCode>
                <c:ptCount val="9"/>
                <c:pt idx="0">
                  <c:v>2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  <c:pt idx="6">
                  <c:v>6</c:v>
                </c:pt>
                <c:pt idx="7">
                  <c:v>3</c:v>
                </c:pt>
                <c:pt idx="8">
                  <c:v>2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Pior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Plan1!$A$2:$A$10</c:f>
              <c:strCache>
                <c:ptCount val="9"/>
                <c:pt idx="0">
                  <c:v>Total</c:v>
                </c:pt>
                <c:pt idx="1">
                  <c:v>N</c:v>
                </c:pt>
                <c:pt idx="2">
                  <c:v>NE</c:v>
                </c:pt>
                <c:pt idx="3">
                  <c:v>CO</c:v>
                </c:pt>
                <c:pt idx="4">
                  <c:v>SE</c:v>
                </c:pt>
                <c:pt idx="5">
                  <c:v>S</c:v>
                </c:pt>
                <c:pt idx="6">
                  <c:v>Classe AB</c:v>
                </c:pt>
                <c:pt idx="7">
                  <c:v>Classe C</c:v>
                </c:pt>
                <c:pt idx="8">
                  <c:v>Classe DE</c:v>
                </c:pt>
              </c:strCache>
            </c:strRef>
          </c:cat>
          <c:val>
            <c:numRef>
              <c:f>Plan1!$D$2:$D$10</c:f>
              <c:numCache>
                <c:formatCode>General</c:formatCode>
                <c:ptCount val="9"/>
                <c:pt idx="0" formatCode="0">
                  <c:v>6</c:v>
                </c:pt>
                <c:pt idx="2" formatCode="0">
                  <c:v>4</c:v>
                </c:pt>
                <c:pt idx="3" formatCode="0">
                  <c:v>5</c:v>
                </c:pt>
                <c:pt idx="4" formatCode="0">
                  <c:v>6</c:v>
                </c:pt>
                <c:pt idx="5" formatCode="0">
                  <c:v>6</c:v>
                </c:pt>
                <c:pt idx="6" formatCode="0">
                  <c:v>8</c:v>
                </c:pt>
                <c:pt idx="7" formatCode="0">
                  <c:v>7</c:v>
                </c:pt>
                <c:pt idx="8" formatCode="0">
                  <c:v>4</c:v>
                </c:pt>
              </c:numCache>
            </c:numRef>
          </c:val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Não têm opinião formada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Plan1!$A$2:$A$10</c:f>
              <c:strCache>
                <c:ptCount val="9"/>
                <c:pt idx="0">
                  <c:v>Total</c:v>
                </c:pt>
                <c:pt idx="1">
                  <c:v>N</c:v>
                </c:pt>
                <c:pt idx="2">
                  <c:v>NE</c:v>
                </c:pt>
                <c:pt idx="3">
                  <c:v>CO</c:v>
                </c:pt>
                <c:pt idx="4">
                  <c:v>SE</c:v>
                </c:pt>
                <c:pt idx="5">
                  <c:v>S</c:v>
                </c:pt>
                <c:pt idx="6">
                  <c:v>Classe AB</c:v>
                </c:pt>
                <c:pt idx="7">
                  <c:v>Classe C</c:v>
                </c:pt>
                <c:pt idx="8">
                  <c:v>Classe DE</c:v>
                </c:pt>
              </c:strCache>
            </c:strRef>
          </c:cat>
          <c:val>
            <c:numRef>
              <c:f>Plan1!$E$2:$E$10</c:f>
              <c:numCache>
                <c:formatCode>General</c:formatCode>
                <c:ptCount val="9"/>
                <c:pt idx="0" formatCode="0">
                  <c:v>5</c:v>
                </c:pt>
                <c:pt idx="2" formatCode="0">
                  <c:v>4</c:v>
                </c:pt>
                <c:pt idx="3" formatCode="0">
                  <c:v>5</c:v>
                </c:pt>
                <c:pt idx="4" formatCode="0">
                  <c:v>5</c:v>
                </c:pt>
                <c:pt idx="5" formatCode="0">
                  <c:v>3</c:v>
                </c:pt>
                <c:pt idx="6" formatCode="0">
                  <c:v>11</c:v>
                </c:pt>
                <c:pt idx="7" formatCode="0">
                  <c:v>3</c:v>
                </c:pt>
                <c:pt idx="8" formatCode="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167712256"/>
        <c:axId val="167713792"/>
      </c:barChart>
      <c:catAx>
        <c:axId val="167712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7713792"/>
        <c:crosses val="autoZero"/>
        <c:auto val="1"/>
        <c:lblAlgn val="ctr"/>
        <c:lblOffset val="100"/>
        <c:noMultiLvlLbl val="0"/>
      </c:catAx>
      <c:valAx>
        <c:axId val="16771379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7712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25088248831363"/>
          <c:y val="0.278920034556148"/>
          <c:w val="0.76515237802709124"/>
          <c:h val="0.6048702571114721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'P2'!$B$1</c:f>
              <c:strCache>
                <c:ptCount val="1"/>
                <c:pt idx="0">
                  <c:v>Comprar mais presentes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9525" cap="flat" cmpd="sng" algn="ctr">
              <a:solidFill>
                <a:srgbClr val="0070C0"/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'P2'!$A$2:$A$4</c:f>
              <c:strCache>
                <c:ptCount val="3"/>
                <c:pt idx="0">
                  <c:v>Ano 2013</c:v>
                </c:pt>
                <c:pt idx="1">
                  <c:v>Ano 2014</c:v>
                </c:pt>
                <c:pt idx="2">
                  <c:v>Ano 2015</c:v>
                </c:pt>
              </c:strCache>
            </c:strRef>
          </c:cat>
          <c:val>
            <c:numRef>
              <c:f>'P2'!$B$2:$B$4</c:f>
              <c:numCache>
                <c:formatCode>0</c:formatCode>
                <c:ptCount val="3"/>
                <c:pt idx="0">
                  <c:v>12</c:v>
                </c:pt>
                <c:pt idx="1">
                  <c:v>10</c:v>
                </c:pt>
                <c:pt idx="2">
                  <c:v>9</c:v>
                </c:pt>
              </c:numCache>
            </c:numRef>
          </c:val>
        </c:ser>
        <c:ser>
          <c:idx val="1"/>
          <c:order val="1"/>
          <c:tx>
            <c:strRef>
              <c:f>'P2'!$C$1</c:f>
              <c:strCache>
                <c:ptCount val="1"/>
                <c:pt idx="0">
                  <c:v>Comprar a mesma quantidade de presentes</c:v>
                </c:pt>
              </c:strCache>
            </c:strRef>
          </c:tx>
          <c:spPr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9525" cap="flat" cmpd="sng" algn="ctr">
              <a:solidFill>
                <a:schemeClr val="accent3">
                  <a:lumMod val="50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'P2'!$A$2:$A$4</c:f>
              <c:strCache>
                <c:ptCount val="3"/>
                <c:pt idx="0">
                  <c:v>Ano 2013</c:v>
                </c:pt>
                <c:pt idx="1">
                  <c:v>Ano 2014</c:v>
                </c:pt>
                <c:pt idx="2">
                  <c:v>Ano 2015</c:v>
                </c:pt>
              </c:strCache>
            </c:strRef>
          </c:cat>
          <c:val>
            <c:numRef>
              <c:f>'P2'!$C$2:$C$4</c:f>
              <c:numCache>
                <c:formatCode>0</c:formatCode>
                <c:ptCount val="3"/>
                <c:pt idx="0">
                  <c:v>14</c:v>
                </c:pt>
                <c:pt idx="1">
                  <c:v>16</c:v>
                </c:pt>
                <c:pt idx="2">
                  <c:v>13</c:v>
                </c:pt>
              </c:numCache>
            </c:numRef>
          </c:val>
        </c:ser>
        <c:ser>
          <c:idx val="2"/>
          <c:order val="2"/>
          <c:tx>
            <c:strRef>
              <c:f>'P2'!$D$1</c:f>
              <c:strCache>
                <c:ptCount val="1"/>
                <c:pt idx="0">
                  <c:v>Comprar menos presentes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'P2'!$A$2:$A$4</c:f>
              <c:strCache>
                <c:ptCount val="3"/>
                <c:pt idx="0">
                  <c:v>Ano 2013</c:v>
                </c:pt>
                <c:pt idx="1">
                  <c:v>Ano 2014</c:v>
                </c:pt>
                <c:pt idx="2">
                  <c:v>Ano 2015</c:v>
                </c:pt>
              </c:strCache>
            </c:strRef>
          </c:cat>
          <c:val>
            <c:numRef>
              <c:f>'P2'!$D$2:$D$4</c:f>
              <c:numCache>
                <c:formatCode>0</c:formatCode>
                <c:ptCount val="3"/>
                <c:pt idx="0">
                  <c:v>74</c:v>
                </c:pt>
                <c:pt idx="1">
                  <c:v>74</c:v>
                </c:pt>
                <c:pt idx="2">
                  <c:v>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880960"/>
        <c:axId val="41895040"/>
      </c:barChart>
      <c:catAx>
        <c:axId val="41880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41895040"/>
        <c:crosses val="autoZero"/>
        <c:auto val="1"/>
        <c:lblAlgn val="ctr"/>
        <c:lblOffset val="100"/>
        <c:noMultiLvlLbl val="0"/>
      </c:catAx>
      <c:valAx>
        <c:axId val="4189504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1880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1498657011965992E-2"/>
          <c:y val="3.3849954137841164E-2"/>
          <c:w val="0.86661145960439501"/>
          <c:h val="0.206382469981317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0" dirty="0" err="1"/>
              <a:t>Motivos</a:t>
            </a:r>
            <a:r>
              <a:rPr lang="en-US" sz="1600" b="0" dirty="0"/>
              <a:t> que </a:t>
            </a:r>
            <a:r>
              <a:rPr lang="en-US" sz="1600" b="0" dirty="0" err="1"/>
              <a:t>não</a:t>
            </a:r>
            <a:r>
              <a:rPr lang="en-US" sz="1600" b="0" dirty="0"/>
              <a:t> </a:t>
            </a:r>
            <a:r>
              <a:rPr lang="en-US" sz="1600" b="0" dirty="0" err="1"/>
              <a:t>irá</a:t>
            </a:r>
            <a:r>
              <a:rPr lang="en-US" sz="1600" b="0" dirty="0"/>
              <a:t> </a:t>
            </a:r>
            <a:r>
              <a:rPr lang="en-US" sz="1600" b="0" dirty="0" err="1"/>
              <a:t>comprar</a:t>
            </a:r>
            <a:r>
              <a:rPr lang="en-US" sz="1600" b="0" dirty="0"/>
              <a:t> </a:t>
            </a:r>
            <a:r>
              <a:rPr lang="en-US" sz="1600" b="0" dirty="0" err="1" smtClean="0"/>
              <a:t>presentes</a:t>
            </a:r>
            <a:r>
              <a:rPr lang="en-US" sz="1600" b="0" dirty="0" smtClean="0"/>
              <a:t> </a:t>
            </a:r>
            <a:r>
              <a:rPr lang="en-US" sz="1600" b="0" dirty="0" err="1"/>
              <a:t>neste</a:t>
            </a:r>
            <a:r>
              <a:rPr lang="en-US" sz="1600" b="0" dirty="0"/>
              <a:t> Natal e </a:t>
            </a:r>
            <a:r>
              <a:rPr lang="en-US" sz="1600" b="0" dirty="0" err="1" smtClean="0"/>
              <a:t>Fim</a:t>
            </a:r>
            <a:r>
              <a:rPr lang="en-US" sz="1600" b="0" dirty="0" smtClean="0"/>
              <a:t> </a:t>
            </a:r>
            <a:r>
              <a:rPr lang="en-US" sz="1600" b="0" dirty="0"/>
              <a:t>de </a:t>
            </a:r>
            <a:r>
              <a:rPr lang="en-US" sz="1600" b="0" dirty="0" err="1"/>
              <a:t>Ano</a:t>
            </a:r>
            <a:r>
              <a:rPr lang="en-US" sz="1600" b="0" dirty="0"/>
              <a:t> (%)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40671556518236679"/>
          <c:y val="0.12148353527457492"/>
          <c:w val="0.57718468783835253"/>
          <c:h val="0.850077763663604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% Menções (2015)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Plan1!$A$2:$A$10</c:f>
              <c:strCache>
                <c:ptCount val="9"/>
                <c:pt idx="0">
                  <c:v>Endividado</c:v>
                </c:pt>
                <c:pt idx="1">
                  <c:v>Desemprego</c:v>
                </c:pt>
                <c:pt idx="2">
                  <c:v>Priorizará outras despesas (casa, escola, médico, etc.)</c:v>
                </c:pt>
                <c:pt idx="3">
                  <c:v>Contenção de despesas</c:v>
                </c:pt>
                <c:pt idx="4">
                  <c:v>Não comemora a data</c:v>
                </c:pt>
                <c:pt idx="5">
                  <c:v>Aumento dos preços/inflação</c:v>
                </c:pt>
                <c:pt idx="6">
                  <c:v>Redução da renda</c:v>
                </c:pt>
                <c:pt idx="7">
                  <c:v>Alta dos juros</c:v>
                </c:pt>
                <c:pt idx="8">
                  <c:v>Alta da inflação</c:v>
                </c:pt>
              </c:strCache>
            </c:strRef>
          </c:cat>
          <c:val>
            <c:numRef>
              <c:f>Plan1!$B$2:$B$10</c:f>
              <c:numCache>
                <c:formatCode>General</c:formatCode>
                <c:ptCount val="9"/>
                <c:pt idx="0">
                  <c:v>37</c:v>
                </c:pt>
                <c:pt idx="1">
                  <c:v>21</c:v>
                </c:pt>
                <c:pt idx="2">
                  <c:v>11</c:v>
                </c:pt>
                <c:pt idx="3">
                  <c:v>9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718464"/>
        <c:axId val="14720000"/>
      </c:barChart>
      <c:catAx>
        <c:axId val="147184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720000"/>
        <c:crosses val="autoZero"/>
        <c:auto val="1"/>
        <c:lblAlgn val="ctr"/>
        <c:lblOffset val="100"/>
        <c:noMultiLvlLbl val="0"/>
      </c:catAx>
      <c:valAx>
        <c:axId val="14720000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718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88755830684135528"/>
          <c:y val="0.95794471858510832"/>
          <c:w val="0.10597863009246695"/>
          <c:h val="3.73825402253924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 dirty="0" smtClean="0"/>
              <a:t>Motivos que não irá comprar presentes neste Natal e Final de Ano (%)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5574706575302466E-3"/>
          <c:y val="0.12145788547977333"/>
          <c:w val="0.63970394474075887"/>
          <c:h val="0.7888335857598853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Endividado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Plan1!$A$2:$A$10</c:f>
              <c:strCache>
                <c:ptCount val="9"/>
                <c:pt idx="0">
                  <c:v>Total</c:v>
                </c:pt>
                <c:pt idx="1">
                  <c:v>N</c:v>
                </c:pt>
                <c:pt idx="2">
                  <c:v>NE</c:v>
                </c:pt>
                <c:pt idx="3">
                  <c:v>CO</c:v>
                </c:pt>
                <c:pt idx="4">
                  <c:v>SE</c:v>
                </c:pt>
                <c:pt idx="5">
                  <c:v>S</c:v>
                </c:pt>
                <c:pt idx="6">
                  <c:v>Classe AB</c:v>
                </c:pt>
                <c:pt idx="7">
                  <c:v>Classe C</c:v>
                </c:pt>
                <c:pt idx="8">
                  <c:v>Classe DE</c:v>
                </c:pt>
              </c:strCache>
            </c:strRef>
          </c:cat>
          <c:val>
            <c:numRef>
              <c:f>Plan1!$B$2:$B$10</c:f>
              <c:numCache>
                <c:formatCode>General</c:formatCode>
                <c:ptCount val="9"/>
                <c:pt idx="0">
                  <c:v>37</c:v>
                </c:pt>
                <c:pt idx="1">
                  <c:v>100</c:v>
                </c:pt>
                <c:pt idx="2">
                  <c:v>36</c:v>
                </c:pt>
                <c:pt idx="3">
                  <c:v>42</c:v>
                </c:pt>
                <c:pt idx="4">
                  <c:v>35</c:v>
                </c:pt>
                <c:pt idx="5">
                  <c:v>45</c:v>
                </c:pt>
                <c:pt idx="6">
                  <c:v>38</c:v>
                </c:pt>
                <c:pt idx="7">
                  <c:v>40</c:v>
                </c:pt>
                <c:pt idx="8">
                  <c:v>37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Desemprego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Plan1!$A$2:$A$10</c:f>
              <c:strCache>
                <c:ptCount val="9"/>
                <c:pt idx="0">
                  <c:v>Total</c:v>
                </c:pt>
                <c:pt idx="1">
                  <c:v>N</c:v>
                </c:pt>
                <c:pt idx="2">
                  <c:v>NE</c:v>
                </c:pt>
                <c:pt idx="3">
                  <c:v>CO</c:v>
                </c:pt>
                <c:pt idx="4">
                  <c:v>SE</c:v>
                </c:pt>
                <c:pt idx="5">
                  <c:v>S</c:v>
                </c:pt>
                <c:pt idx="6">
                  <c:v>Classe AB</c:v>
                </c:pt>
                <c:pt idx="7">
                  <c:v>Classe C</c:v>
                </c:pt>
                <c:pt idx="8">
                  <c:v>Classe DE</c:v>
                </c:pt>
              </c:strCache>
            </c:strRef>
          </c:cat>
          <c:val>
            <c:numRef>
              <c:f>Plan1!$C$2:$C$10</c:f>
              <c:numCache>
                <c:formatCode>General</c:formatCode>
                <c:ptCount val="9"/>
                <c:pt idx="0">
                  <c:v>21</c:v>
                </c:pt>
                <c:pt idx="2">
                  <c:v>46</c:v>
                </c:pt>
                <c:pt idx="3">
                  <c:v>8</c:v>
                </c:pt>
                <c:pt idx="4">
                  <c:v>19</c:v>
                </c:pt>
                <c:pt idx="5">
                  <c:v>11</c:v>
                </c:pt>
                <c:pt idx="6">
                  <c:v>25</c:v>
                </c:pt>
                <c:pt idx="7">
                  <c:v>6</c:v>
                </c:pt>
                <c:pt idx="8">
                  <c:v>27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Priorizará outras despesas (casa, escola, médico, etc.)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Plan1!$A$2:$A$10</c:f>
              <c:strCache>
                <c:ptCount val="9"/>
                <c:pt idx="0">
                  <c:v>Total</c:v>
                </c:pt>
                <c:pt idx="1">
                  <c:v>N</c:v>
                </c:pt>
                <c:pt idx="2">
                  <c:v>NE</c:v>
                </c:pt>
                <c:pt idx="3">
                  <c:v>CO</c:v>
                </c:pt>
                <c:pt idx="4">
                  <c:v>SE</c:v>
                </c:pt>
                <c:pt idx="5">
                  <c:v>S</c:v>
                </c:pt>
                <c:pt idx="6">
                  <c:v>Classe AB</c:v>
                </c:pt>
                <c:pt idx="7">
                  <c:v>Classe C</c:v>
                </c:pt>
                <c:pt idx="8">
                  <c:v>Classe DE</c:v>
                </c:pt>
              </c:strCache>
            </c:strRef>
          </c:cat>
          <c:val>
            <c:numRef>
              <c:f>Plan1!$D$2:$D$10</c:f>
              <c:numCache>
                <c:formatCode>General</c:formatCode>
                <c:ptCount val="9"/>
                <c:pt idx="0">
                  <c:v>11</c:v>
                </c:pt>
                <c:pt idx="2">
                  <c:v>9</c:v>
                </c:pt>
                <c:pt idx="3">
                  <c:v>25</c:v>
                </c:pt>
                <c:pt idx="4">
                  <c:v>10</c:v>
                </c:pt>
                <c:pt idx="5">
                  <c:v>22</c:v>
                </c:pt>
                <c:pt idx="6">
                  <c:v>12</c:v>
                </c:pt>
                <c:pt idx="7">
                  <c:v>13</c:v>
                </c:pt>
                <c:pt idx="8">
                  <c:v>10</c:v>
                </c:pt>
              </c:numCache>
            </c:numRef>
          </c:val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Contenção de despesas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Plan1!$A$2:$A$10</c:f>
              <c:strCache>
                <c:ptCount val="9"/>
                <c:pt idx="0">
                  <c:v>Total</c:v>
                </c:pt>
                <c:pt idx="1">
                  <c:v>N</c:v>
                </c:pt>
                <c:pt idx="2">
                  <c:v>NE</c:v>
                </c:pt>
                <c:pt idx="3">
                  <c:v>CO</c:v>
                </c:pt>
                <c:pt idx="4">
                  <c:v>SE</c:v>
                </c:pt>
                <c:pt idx="5">
                  <c:v>S</c:v>
                </c:pt>
                <c:pt idx="6">
                  <c:v>Classe AB</c:v>
                </c:pt>
                <c:pt idx="7">
                  <c:v>Classe C</c:v>
                </c:pt>
                <c:pt idx="8">
                  <c:v>Classe DE</c:v>
                </c:pt>
              </c:strCache>
            </c:strRef>
          </c:cat>
          <c:val>
            <c:numRef>
              <c:f>Plan1!$E$2:$E$10</c:f>
              <c:numCache>
                <c:formatCode>General</c:formatCode>
                <c:ptCount val="9"/>
                <c:pt idx="0">
                  <c:v>9</c:v>
                </c:pt>
                <c:pt idx="2">
                  <c:v>9</c:v>
                </c:pt>
                <c:pt idx="3">
                  <c:v>8</c:v>
                </c:pt>
                <c:pt idx="4">
                  <c:v>10</c:v>
                </c:pt>
                <c:pt idx="6">
                  <c:v>12</c:v>
                </c:pt>
                <c:pt idx="7">
                  <c:v>15</c:v>
                </c:pt>
                <c:pt idx="8">
                  <c:v>6</c:v>
                </c:pt>
              </c:numCache>
            </c:numRef>
          </c:val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Não comemora a data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Plan1!$A$2:$A$10</c:f>
              <c:strCache>
                <c:ptCount val="9"/>
                <c:pt idx="0">
                  <c:v>Total</c:v>
                </c:pt>
                <c:pt idx="1">
                  <c:v>N</c:v>
                </c:pt>
                <c:pt idx="2">
                  <c:v>NE</c:v>
                </c:pt>
                <c:pt idx="3">
                  <c:v>CO</c:v>
                </c:pt>
                <c:pt idx="4">
                  <c:v>SE</c:v>
                </c:pt>
                <c:pt idx="5">
                  <c:v>S</c:v>
                </c:pt>
                <c:pt idx="6">
                  <c:v>Classe AB</c:v>
                </c:pt>
                <c:pt idx="7">
                  <c:v>Classe C</c:v>
                </c:pt>
                <c:pt idx="8">
                  <c:v>Classe DE</c:v>
                </c:pt>
              </c:strCache>
            </c:strRef>
          </c:cat>
          <c:val>
            <c:numRef>
              <c:f>Plan1!$F$2:$F$10</c:f>
              <c:numCache>
                <c:formatCode>General</c:formatCode>
                <c:ptCount val="9"/>
                <c:pt idx="0">
                  <c:v>5</c:v>
                </c:pt>
                <c:pt idx="4">
                  <c:v>9</c:v>
                </c:pt>
                <c:pt idx="7">
                  <c:v>9</c:v>
                </c:pt>
                <c:pt idx="8">
                  <c:v>6</c:v>
                </c:pt>
              </c:numCache>
            </c:numRef>
          </c:val>
        </c:ser>
        <c:ser>
          <c:idx val="5"/>
          <c:order val="5"/>
          <c:tx>
            <c:strRef>
              <c:f>Plan1!$G$1</c:f>
              <c:strCache>
                <c:ptCount val="1"/>
                <c:pt idx="0">
                  <c:v>Aumento dos preços/inflação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50000"/>
                    <a:satMod val="300000"/>
                  </a:schemeClr>
                </a:gs>
                <a:gs pos="35000">
                  <a:schemeClr val="accent6">
                    <a:tint val="37000"/>
                    <a:satMod val="300000"/>
                  </a:schemeClr>
                </a:gs>
                <a:gs pos="100000">
                  <a:schemeClr val="accent6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6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Plan1!$A$2:$A$10</c:f>
              <c:strCache>
                <c:ptCount val="9"/>
                <c:pt idx="0">
                  <c:v>Total</c:v>
                </c:pt>
                <c:pt idx="1">
                  <c:v>N</c:v>
                </c:pt>
                <c:pt idx="2">
                  <c:v>NE</c:v>
                </c:pt>
                <c:pt idx="3">
                  <c:v>CO</c:v>
                </c:pt>
                <c:pt idx="4">
                  <c:v>SE</c:v>
                </c:pt>
                <c:pt idx="5">
                  <c:v>S</c:v>
                </c:pt>
                <c:pt idx="6">
                  <c:v>Classe AB</c:v>
                </c:pt>
                <c:pt idx="7">
                  <c:v>Classe C</c:v>
                </c:pt>
                <c:pt idx="8">
                  <c:v>Classe DE</c:v>
                </c:pt>
              </c:strCache>
            </c:strRef>
          </c:cat>
          <c:val>
            <c:numRef>
              <c:f>Plan1!$G$2:$G$10</c:f>
              <c:numCache>
                <c:formatCode>General</c:formatCode>
                <c:ptCount val="9"/>
                <c:pt idx="0">
                  <c:v>5</c:v>
                </c:pt>
                <c:pt idx="3">
                  <c:v>8</c:v>
                </c:pt>
                <c:pt idx="4">
                  <c:v>7</c:v>
                </c:pt>
                <c:pt idx="7">
                  <c:v>9</c:v>
                </c:pt>
                <c:pt idx="8">
                  <c:v>6</c:v>
                </c:pt>
              </c:numCache>
            </c:numRef>
          </c:val>
        </c:ser>
        <c:ser>
          <c:idx val="6"/>
          <c:order val="6"/>
          <c:tx>
            <c:strRef>
              <c:f>Plan1!$H$1</c:f>
              <c:strCache>
                <c:ptCount val="1"/>
                <c:pt idx="0">
                  <c:v>Redução da renda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tint val="50000"/>
                    <a:satMod val="300000"/>
                  </a:schemeClr>
                </a:gs>
                <a:gs pos="35000">
                  <a:schemeClr val="accent1">
                    <a:lumMod val="60000"/>
                    <a:tint val="37000"/>
                    <a:satMod val="300000"/>
                  </a:schemeClr>
                </a:gs>
                <a:gs pos="100000">
                  <a:schemeClr val="accent1">
                    <a:lumMod val="60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lumMod val="60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Plan1!$A$2:$A$10</c:f>
              <c:strCache>
                <c:ptCount val="9"/>
                <c:pt idx="0">
                  <c:v>Total</c:v>
                </c:pt>
                <c:pt idx="1">
                  <c:v>N</c:v>
                </c:pt>
                <c:pt idx="2">
                  <c:v>NE</c:v>
                </c:pt>
                <c:pt idx="3">
                  <c:v>CO</c:v>
                </c:pt>
                <c:pt idx="4">
                  <c:v>SE</c:v>
                </c:pt>
                <c:pt idx="5">
                  <c:v>S</c:v>
                </c:pt>
                <c:pt idx="6">
                  <c:v>Classe AB</c:v>
                </c:pt>
                <c:pt idx="7">
                  <c:v>Classe C</c:v>
                </c:pt>
                <c:pt idx="8">
                  <c:v>Classe DE</c:v>
                </c:pt>
              </c:strCache>
            </c:strRef>
          </c:cat>
          <c:val>
            <c:numRef>
              <c:f>Plan1!$H$2:$H$10</c:f>
              <c:numCache>
                <c:formatCode>General</c:formatCode>
                <c:ptCount val="9"/>
                <c:pt idx="0">
                  <c:v>5</c:v>
                </c:pt>
                <c:pt idx="4">
                  <c:v>5</c:v>
                </c:pt>
                <c:pt idx="8">
                  <c:v>6</c:v>
                </c:pt>
              </c:numCache>
            </c:numRef>
          </c:val>
        </c:ser>
        <c:ser>
          <c:idx val="7"/>
          <c:order val="7"/>
          <c:tx>
            <c:strRef>
              <c:f>Plan1!$I$1</c:f>
              <c:strCache>
                <c:ptCount val="1"/>
                <c:pt idx="0">
                  <c:v>Alta dos juros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tint val="50000"/>
                    <a:satMod val="300000"/>
                  </a:schemeClr>
                </a:gs>
                <a:gs pos="35000">
                  <a:schemeClr val="accent2">
                    <a:lumMod val="60000"/>
                    <a:tint val="37000"/>
                    <a:satMod val="300000"/>
                  </a:schemeClr>
                </a:gs>
                <a:gs pos="100000">
                  <a:schemeClr val="accent2">
                    <a:lumMod val="60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lumMod val="60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Plan1!$A$2:$A$10</c:f>
              <c:strCache>
                <c:ptCount val="9"/>
                <c:pt idx="0">
                  <c:v>Total</c:v>
                </c:pt>
                <c:pt idx="1">
                  <c:v>N</c:v>
                </c:pt>
                <c:pt idx="2">
                  <c:v>NE</c:v>
                </c:pt>
                <c:pt idx="3">
                  <c:v>CO</c:v>
                </c:pt>
                <c:pt idx="4">
                  <c:v>SE</c:v>
                </c:pt>
                <c:pt idx="5">
                  <c:v>S</c:v>
                </c:pt>
                <c:pt idx="6">
                  <c:v>Classe AB</c:v>
                </c:pt>
                <c:pt idx="7">
                  <c:v>Classe C</c:v>
                </c:pt>
                <c:pt idx="8">
                  <c:v>Classe DE</c:v>
                </c:pt>
              </c:strCache>
            </c:strRef>
          </c:cat>
          <c:val>
            <c:numRef>
              <c:f>Plan1!$I$2:$I$10</c:f>
              <c:numCache>
                <c:formatCode>General</c:formatCode>
                <c:ptCount val="9"/>
                <c:pt idx="0">
                  <c:v>5</c:v>
                </c:pt>
                <c:pt idx="4">
                  <c:v>4</c:v>
                </c:pt>
                <c:pt idx="5">
                  <c:v>11</c:v>
                </c:pt>
                <c:pt idx="6">
                  <c:v>13</c:v>
                </c:pt>
                <c:pt idx="7">
                  <c:v>4</c:v>
                </c:pt>
                <c:pt idx="8">
                  <c:v>1</c:v>
                </c:pt>
              </c:numCache>
            </c:numRef>
          </c:val>
        </c:ser>
        <c:ser>
          <c:idx val="8"/>
          <c:order val="8"/>
          <c:tx>
            <c:strRef>
              <c:f>Plan1!$J$1</c:f>
              <c:strCache>
                <c:ptCount val="1"/>
                <c:pt idx="0">
                  <c:v>Alta da inflação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tint val="50000"/>
                    <a:satMod val="300000"/>
                  </a:schemeClr>
                </a:gs>
                <a:gs pos="35000">
                  <a:schemeClr val="accent3">
                    <a:lumMod val="60000"/>
                    <a:tint val="37000"/>
                    <a:satMod val="300000"/>
                  </a:schemeClr>
                </a:gs>
                <a:gs pos="100000">
                  <a:schemeClr val="accent3">
                    <a:lumMod val="60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lumMod val="60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Plan1!$A$2:$A$10</c:f>
              <c:strCache>
                <c:ptCount val="9"/>
                <c:pt idx="0">
                  <c:v>Total</c:v>
                </c:pt>
                <c:pt idx="1">
                  <c:v>N</c:v>
                </c:pt>
                <c:pt idx="2">
                  <c:v>NE</c:v>
                </c:pt>
                <c:pt idx="3">
                  <c:v>CO</c:v>
                </c:pt>
                <c:pt idx="4">
                  <c:v>SE</c:v>
                </c:pt>
                <c:pt idx="5">
                  <c:v>S</c:v>
                </c:pt>
                <c:pt idx="6">
                  <c:v>Classe AB</c:v>
                </c:pt>
                <c:pt idx="7">
                  <c:v>Classe C</c:v>
                </c:pt>
                <c:pt idx="8">
                  <c:v>Classe DE</c:v>
                </c:pt>
              </c:strCache>
            </c:strRef>
          </c:cat>
          <c:val>
            <c:numRef>
              <c:f>Plan1!$J$2:$J$10</c:f>
              <c:numCache>
                <c:formatCode>General</c:formatCode>
                <c:ptCount val="9"/>
                <c:pt idx="0">
                  <c:v>2</c:v>
                </c:pt>
                <c:pt idx="3">
                  <c:v>8</c:v>
                </c:pt>
                <c:pt idx="4">
                  <c:v>1</c:v>
                </c:pt>
                <c:pt idx="5">
                  <c:v>11</c:v>
                </c:pt>
                <c:pt idx="7">
                  <c:v>4</c:v>
                </c:pt>
                <c:pt idx="8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32726784"/>
        <c:axId val="132728320"/>
      </c:barChart>
      <c:catAx>
        <c:axId val="132726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2728320"/>
        <c:crosses val="autoZero"/>
        <c:auto val="1"/>
        <c:lblAlgn val="ctr"/>
        <c:lblOffset val="100"/>
        <c:noMultiLvlLbl val="0"/>
      </c:catAx>
      <c:valAx>
        <c:axId val="13272832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2726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172743891633723"/>
          <c:y val="0.14693566380040388"/>
          <c:w val="0.32952697634147177"/>
          <c:h val="0.77988811803791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 dirty="0" smtClean="0"/>
              <a:t>Quantidade</a:t>
            </a:r>
            <a:r>
              <a:rPr lang="pt-BR" sz="1600" baseline="0" dirty="0" smtClean="0"/>
              <a:t> de presentes que pretende comprar neste Natal e Fim de Ano, </a:t>
            </a:r>
          </a:p>
          <a:p>
            <a:pPr>
              <a:defRPr sz="16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 baseline="0" dirty="0" smtClean="0"/>
              <a:t>em comparação ano passado: (%)</a:t>
            </a:r>
            <a:endParaRPr lang="pt-BR" sz="16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Comprar mais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lumMod val="40000"/>
                  <a:lumOff val="60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Plan1!$A$2:$A$10</c:f>
              <c:strCache>
                <c:ptCount val="9"/>
                <c:pt idx="0">
                  <c:v>Total</c:v>
                </c:pt>
                <c:pt idx="1">
                  <c:v>N</c:v>
                </c:pt>
                <c:pt idx="2">
                  <c:v>NE</c:v>
                </c:pt>
                <c:pt idx="3">
                  <c:v>CO</c:v>
                </c:pt>
                <c:pt idx="4">
                  <c:v>SE</c:v>
                </c:pt>
                <c:pt idx="5">
                  <c:v>S</c:v>
                </c:pt>
                <c:pt idx="6">
                  <c:v>Classe AB</c:v>
                </c:pt>
                <c:pt idx="7">
                  <c:v>Classe C</c:v>
                </c:pt>
                <c:pt idx="8">
                  <c:v>Classe DE</c:v>
                </c:pt>
              </c:strCache>
            </c:strRef>
          </c:cat>
          <c:val>
            <c:numRef>
              <c:f>Plan1!$B$2:$B$10</c:f>
              <c:numCache>
                <c:formatCode>0</c:formatCode>
                <c:ptCount val="9"/>
                <c:pt idx="0">
                  <c:v>9</c:v>
                </c:pt>
                <c:pt idx="1">
                  <c:v>27</c:v>
                </c:pt>
                <c:pt idx="2">
                  <c:v>9</c:v>
                </c:pt>
                <c:pt idx="3">
                  <c:v>11</c:v>
                </c:pt>
                <c:pt idx="4">
                  <c:v>9</c:v>
                </c:pt>
                <c:pt idx="5">
                  <c:v>7</c:v>
                </c:pt>
                <c:pt idx="6">
                  <c:v>3</c:v>
                </c:pt>
                <c:pt idx="7">
                  <c:v>10</c:v>
                </c:pt>
                <c:pt idx="8">
                  <c:v>9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Comprar a mesma quantidade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 w="9525" cap="flat" cmpd="sng" algn="ctr">
              <a:solidFill>
                <a:schemeClr val="accent3">
                  <a:lumMod val="40000"/>
                  <a:lumOff val="60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Plan1!$A$2:$A$10</c:f>
              <c:strCache>
                <c:ptCount val="9"/>
                <c:pt idx="0">
                  <c:v>Total</c:v>
                </c:pt>
                <c:pt idx="1">
                  <c:v>N</c:v>
                </c:pt>
                <c:pt idx="2">
                  <c:v>NE</c:v>
                </c:pt>
                <c:pt idx="3">
                  <c:v>CO</c:v>
                </c:pt>
                <c:pt idx="4">
                  <c:v>SE</c:v>
                </c:pt>
                <c:pt idx="5">
                  <c:v>S</c:v>
                </c:pt>
                <c:pt idx="6">
                  <c:v>Classe AB</c:v>
                </c:pt>
                <c:pt idx="7">
                  <c:v>Classe C</c:v>
                </c:pt>
                <c:pt idx="8">
                  <c:v>Classe DE</c:v>
                </c:pt>
              </c:strCache>
            </c:strRef>
          </c:cat>
          <c:val>
            <c:numRef>
              <c:f>Plan1!$C$2:$C$10</c:f>
              <c:numCache>
                <c:formatCode>0</c:formatCode>
                <c:ptCount val="9"/>
                <c:pt idx="0">
                  <c:v>13</c:v>
                </c:pt>
                <c:pt idx="1">
                  <c:v>23</c:v>
                </c:pt>
                <c:pt idx="2">
                  <c:v>9</c:v>
                </c:pt>
                <c:pt idx="3">
                  <c:v>5</c:v>
                </c:pt>
                <c:pt idx="4">
                  <c:v>11</c:v>
                </c:pt>
                <c:pt idx="5">
                  <c:v>25</c:v>
                </c:pt>
                <c:pt idx="6">
                  <c:v>28</c:v>
                </c:pt>
                <c:pt idx="7">
                  <c:v>15</c:v>
                </c:pt>
                <c:pt idx="8">
                  <c:v>10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Comprar menos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Plan1!$A$2:$A$10</c:f>
              <c:strCache>
                <c:ptCount val="9"/>
                <c:pt idx="0">
                  <c:v>Total</c:v>
                </c:pt>
                <c:pt idx="1">
                  <c:v>N</c:v>
                </c:pt>
                <c:pt idx="2">
                  <c:v>NE</c:v>
                </c:pt>
                <c:pt idx="3">
                  <c:v>CO</c:v>
                </c:pt>
                <c:pt idx="4">
                  <c:v>SE</c:v>
                </c:pt>
                <c:pt idx="5">
                  <c:v>S</c:v>
                </c:pt>
                <c:pt idx="6">
                  <c:v>Classe AB</c:v>
                </c:pt>
                <c:pt idx="7">
                  <c:v>Classe C</c:v>
                </c:pt>
                <c:pt idx="8">
                  <c:v>Classe DE</c:v>
                </c:pt>
              </c:strCache>
            </c:strRef>
          </c:cat>
          <c:val>
            <c:numRef>
              <c:f>Plan1!$D$2:$D$10</c:f>
              <c:numCache>
                <c:formatCode>0</c:formatCode>
                <c:ptCount val="9"/>
                <c:pt idx="0">
                  <c:v>78</c:v>
                </c:pt>
                <c:pt idx="1">
                  <c:v>50</c:v>
                </c:pt>
                <c:pt idx="2">
                  <c:v>82</c:v>
                </c:pt>
                <c:pt idx="3">
                  <c:v>84</c:v>
                </c:pt>
                <c:pt idx="4">
                  <c:v>80</c:v>
                </c:pt>
                <c:pt idx="5">
                  <c:v>68</c:v>
                </c:pt>
                <c:pt idx="6">
                  <c:v>69</c:v>
                </c:pt>
                <c:pt idx="7">
                  <c:v>75</c:v>
                </c:pt>
                <c:pt idx="8">
                  <c:v>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50202112"/>
        <c:axId val="50203648"/>
      </c:barChart>
      <c:catAx>
        <c:axId val="5020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0203648"/>
        <c:crosses val="autoZero"/>
        <c:auto val="1"/>
        <c:lblAlgn val="ctr"/>
        <c:lblOffset val="100"/>
        <c:noMultiLvlLbl val="0"/>
      </c:catAx>
      <c:valAx>
        <c:axId val="5020364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0202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253517725083687E-2"/>
          <c:y val="0.23626209256267725"/>
          <c:w val="0.95782473444979543"/>
          <c:h val="0.5812035357228282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'P3'!$B$1</c:f>
              <c:strCache>
                <c:ptCount val="1"/>
                <c:pt idx="0">
                  <c:v>Mais farta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9525" cap="flat" cmpd="sng" algn="ctr">
              <a:solidFill>
                <a:srgbClr val="0070C0"/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'P3'!$A$2:$A$4</c:f>
              <c:strCache>
                <c:ptCount val="3"/>
                <c:pt idx="0">
                  <c:v>Ano 2013</c:v>
                </c:pt>
                <c:pt idx="1">
                  <c:v>Ano 2014</c:v>
                </c:pt>
                <c:pt idx="2">
                  <c:v>Ano 2015</c:v>
                </c:pt>
              </c:strCache>
            </c:strRef>
          </c:cat>
          <c:val>
            <c:numRef>
              <c:f>'P3'!$B$2:$B$4</c:f>
              <c:numCache>
                <c:formatCode>0</c:formatCode>
                <c:ptCount val="3"/>
                <c:pt idx="0">
                  <c:v>22</c:v>
                </c:pt>
                <c:pt idx="1">
                  <c:v>21</c:v>
                </c:pt>
                <c:pt idx="2">
                  <c:v>14</c:v>
                </c:pt>
              </c:numCache>
            </c:numRef>
          </c:val>
        </c:ser>
        <c:ser>
          <c:idx val="1"/>
          <c:order val="1"/>
          <c:tx>
            <c:strRef>
              <c:f>'P3'!$C$1</c:f>
              <c:strCache>
                <c:ptCount val="1"/>
                <c:pt idx="0">
                  <c:v>Terá a mesma fartura</c:v>
                </c:pt>
              </c:strCache>
            </c:strRef>
          </c:tx>
          <c:spPr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9525" cap="flat" cmpd="sng" algn="ctr">
              <a:solidFill>
                <a:schemeClr val="accent3">
                  <a:lumMod val="50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'P3'!$A$2:$A$4</c:f>
              <c:strCache>
                <c:ptCount val="3"/>
                <c:pt idx="0">
                  <c:v>Ano 2013</c:v>
                </c:pt>
                <c:pt idx="1">
                  <c:v>Ano 2014</c:v>
                </c:pt>
                <c:pt idx="2">
                  <c:v>Ano 2015</c:v>
                </c:pt>
              </c:strCache>
            </c:strRef>
          </c:cat>
          <c:val>
            <c:numRef>
              <c:f>'P3'!$C$2:$C$4</c:f>
              <c:numCache>
                <c:formatCode>0</c:formatCode>
                <c:ptCount val="3"/>
                <c:pt idx="0">
                  <c:v>46</c:v>
                </c:pt>
                <c:pt idx="1">
                  <c:v>47</c:v>
                </c:pt>
                <c:pt idx="2">
                  <c:v>34</c:v>
                </c:pt>
              </c:numCache>
            </c:numRef>
          </c:val>
        </c:ser>
        <c:ser>
          <c:idx val="2"/>
          <c:order val="2"/>
          <c:tx>
            <c:strRef>
              <c:f>'P3'!$D$1</c:f>
              <c:strCache>
                <c:ptCount val="1"/>
                <c:pt idx="0">
                  <c:v>Menos farta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'P3'!$A$2:$A$4</c:f>
              <c:strCache>
                <c:ptCount val="3"/>
                <c:pt idx="0">
                  <c:v>Ano 2013</c:v>
                </c:pt>
                <c:pt idx="1">
                  <c:v>Ano 2014</c:v>
                </c:pt>
                <c:pt idx="2">
                  <c:v>Ano 2015</c:v>
                </c:pt>
              </c:strCache>
            </c:strRef>
          </c:cat>
          <c:val>
            <c:numRef>
              <c:f>'P3'!$D$2:$D$4</c:f>
              <c:numCache>
                <c:formatCode>0</c:formatCode>
                <c:ptCount val="3"/>
                <c:pt idx="0">
                  <c:v>32</c:v>
                </c:pt>
                <c:pt idx="1">
                  <c:v>32</c:v>
                </c:pt>
                <c:pt idx="2">
                  <c:v>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0304896"/>
        <c:axId val="50306432"/>
      </c:barChart>
      <c:catAx>
        <c:axId val="50304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50306432"/>
        <c:crosses val="autoZero"/>
        <c:auto val="1"/>
        <c:lblAlgn val="ctr"/>
        <c:lblOffset val="100"/>
        <c:noMultiLvlLbl val="0"/>
      </c:catAx>
      <c:valAx>
        <c:axId val="5030643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0304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3.3849954137841164E-2"/>
          <c:w val="1"/>
          <c:h val="0.178452558947683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 dirty="0" smtClean="0"/>
              <a:t>Comparada ao ano passado, a Ceia de Natal</a:t>
            </a:r>
            <a:r>
              <a:rPr lang="pt-BR" sz="1600" baseline="0" dirty="0" smtClean="0"/>
              <a:t> deste ano será: (%)</a:t>
            </a:r>
            <a:endParaRPr lang="pt-BR" sz="16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1.6324819264268323E-2"/>
          <c:y val="0.2684157924951725"/>
          <c:w val="0.96735036147146336"/>
          <c:h val="0.636449298053337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Mais farta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lumMod val="40000"/>
                  <a:lumOff val="60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Plan1!$A$2:$A$10</c:f>
              <c:strCache>
                <c:ptCount val="9"/>
                <c:pt idx="0">
                  <c:v>Total</c:v>
                </c:pt>
                <c:pt idx="1">
                  <c:v>N</c:v>
                </c:pt>
                <c:pt idx="2">
                  <c:v>NE</c:v>
                </c:pt>
                <c:pt idx="3">
                  <c:v>CO</c:v>
                </c:pt>
                <c:pt idx="4">
                  <c:v>SE</c:v>
                </c:pt>
                <c:pt idx="5">
                  <c:v>S</c:v>
                </c:pt>
                <c:pt idx="6">
                  <c:v>Classe AB</c:v>
                </c:pt>
                <c:pt idx="7">
                  <c:v>Classe C</c:v>
                </c:pt>
                <c:pt idx="8">
                  <c:v>Classe DE</c:v>
                </c:pt>
              </c:strCache>
            </c:strRef>
          </c:cat>
          <c:val>
            <c:numRef>
              <c:f>Plan1!$B$2:$B$10</c:f>
              <c:numCache>
                <c:formatCode>0</c:formatCode>
                <c:ptCount val="9"/>
                <c:pt idx="0">
                  <c:v>14</c:v>
                </c:pt>
                <c:pt idx="1">
                  <c:v>27</c:v>
                </c:pt>
                <c:pt idx="2">
                  <c:v>16</c:v>
                </c:pt>
                <c:pt idx="3">
                  <c:v>8</c:v>
                </c:pt>
                <c:pt idx="4">
                  <c:v>14</c:v>
                </c:pt>
                <c:pt idx="5">
                  <c:v>13</c:v>
                </c:pt>
                <c:pt idx="6">
                  <c:v>6</c:v>
                </c:pt>
                <c:pt idx="7">
                  <c:v>15</c:v>
                </c:pt>
                <c:pt idx="8">
                  <c:v>13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Terá a mesma fartura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 w="9525" cap="flat" cmpd="sng" algn="ctr">
              <a:solidFill>
                <a:schemeClr val="accent3">
                  <a:lumMod val="40000"/>
                  <a:lumOff val="60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Plan1!$A$2:$A$10</c:f>
              <c:strCache>
                <c:ptCount val="9"/>
                <c:pt idx="0">
                  <c:v>Total</c:v>
                </c:pt>
                <c:pt idx="1">
                  <c:v>N</c:v>
                </c:pt>
                <c:pt idx="2">
                  <c:v>NE</c:v>
                </c:pt>
                <c:pt idx="3">
                  <c:v>CO</c:v>
                </c:pt>
                <c:pt idx="4">
                  <c:v>SE</c:v>
                </c:pt>
                <c:pt idx="5">
                  <c:v>S</c:v>
                </c:pt>
                <c:pt idx="6">
                  <c:v>Classe AB</c:v>
                </c:pt>
                <c:pt idx="7">
                  <c:v>Classe C</c:v>
                </c:pt>
                <c:pt idx="8">
                  <c:v>Classe DE</c:v>
                </c:pt>
              </c:strCache>
            </c:strRef>
          </c:cat>
          <c:val>
            <c:numRef>
              <c:f>Plan1!$C$2:$C$10</c:f>
              <c:numCache>
                <c:formatCode>0</c:formatCode>
                <c:ptCount val="9"/>
                <c:pt idx="0">
                  <c:v>34</c:v>
                </c:pt>
                <c:pt idx="1">
                  <c:v>41</c:v>
                </c:pt>
                <c:pt idx="2">
                  <c:v>28</c:v>
                </c:pt>
                <c:pt idx="3">
                  <c:v>37</c:v>
                </c:pt>
                <c:pt idx="4">
                  <c:v>36</c:v>
                </c:pt>
                <c:pt idx="5">
                  <c:v>40</c:v>
                </c:pt>
                <c:pt idx="6">
                  <c:v>42</c:v>
                </c:pt>
                <c:pt idx="7">
                  <c:v>43</c:v>
                </c:pt>
                <c:pt idx="8">
                  <c:v>28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Menos farta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Plan1!$A$2:$A$10</c:f>
              <c:strCache>
                <c:ptCount val="9"/>
                <c:pt idx="0">
                  <c:v>Total</c:v>
                </c:pt>
                <c:pt idx="1">
                  <c:v>N</c:v>
                </c:pt>
                <c:pt idx="2">
                  <c:v>NE</c:v>
                </c:pt>
                <c:pt idx="3">
                  <c:v>CO</c:v>
                </c:pt>
                <c:pt idx="4">
                  <c:v>SE</c:v>
                </c:pt>
                <c:pt idx="5">
                  <c:v>S</c:v>
                </c:pt>
                <c:pt idx="6">
                  <c:v>Classe AB</c:v>
                </c:pt>
                <c:pt idx="7">
                  <c:v>Classe C</c:v>
                </c:pt>
                <c:pt idx="8">
                  <c:v>Classe DE</c:v>
                </c:pt>
              </c:strCache>
            </c:strRef>
          </c:cat>
          <c:val>
            <c:numRef>
              <c:f>Plan1!$D$2:$D$10</c:f>
              <c:numCache>
                <c:formatCode>0</c:formatCode>
                <c:ptCount val="9"/>
                <c:pt idx="0">
                  <c:v>52</c:v>
                </c:pt>
                <c:pt idx="1">
                  <c:v>32</c:v>
                </c:pt>
                <c:pt idx="2">
                  <c:v>56</c:v>
                </c:pt>
                <c:pt idx="3">
                  <c:v>55</c:v>
                </c:pt>
                <c:pt idx="4">
                  <c:v>50</c:v>
                </c:pt>
                <c:pt idx="5">
                  <c:v>47</c:v>
                </c:pt>
                <c:pt idx="6">
                  <c:v>52</c:v>
                </c:pt>
                <c:pt idx="7">
                  <c:v>42</c:v>
                </c:pt>
                <c:pt idx="8">
                  <c:v>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80423168"/>
        <c:axId val="80437248"/>
      </c:barChart>
      <c:catAx>
        <c:axId val="8042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0437248"/>
        <c:crosses val="autoZero"/>
        <c:auto val="1"/>
        <c:lblAlgn val="ctr"/>
        <c:lblOffset val="100"/>
        <c:noMultiLvlLbl val="0"/>
      </c:catAx>
      <c:valAx>
        <c:axId val="8043724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0423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7309237417093407"/>
          <c:y val="0.13100334011794793"/>
          <c:w val="0.45084698584473404"/>
          <c:h val="6.78179635718386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0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1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2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3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4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5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6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7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8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9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0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2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3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4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5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6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7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8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9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0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1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2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3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4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5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6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7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8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9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0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1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4C3F96-BBAB-4435-9F85-46A0C80ADCB1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D2E51DD-E7E5-4413-A716-169F46CE5029}">
      <dgm:prSet phldrT="[Texto]" custT="1"/>
      <dgm:spPr/>
      <dgm:t>
        <a:bodyPr/>
        <a:lstStyle/>
        <a:p>
          <a:r>
            <a:rPr lang="pt-BR" sz="2000" dirty="0" smtClean="0">
              <a:latin typeface="Arial" panose="020B0604020202020204" pitchFamily="34" charset="0"/>
              <a:cs typeface="Arial" panose="020B0604020202020204" pitchFamily="34" charset="0"/>
            </a:rPr>
            <a:t>À vista</a:t>
          </a:r>
          <a:endParaRPr lang="pt-BR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483EC7-FB27-4964-836A-ECC053D9A3D5}" type="parTrans" cxnId="{ADD66135-6D92-456F-9097-39FF75CADC73}">
      <dgm:prSet/>
      <dgm:spPr/>
      <dgm:t>
        <a:bodyPr/>
        <a:lstStyle/>
        <a:p>
          <a:endParaRPr lang="pt-B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E1D63D-305E-4499-92EB-CF99615927F0}" type="sibTrans" cxnId="{ADD66135-6D92-456F-9097-39FF75CADC73}">
      <dgm:prSet/>
      <dgm:spPr/>
      <dgm:t>
        <a:bodyPr/>
        <a:lstStyle/>
        <a:p>
          <a:endParaRPr lang="pt-B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788A95-41DD-4068-A773-F0195742FCAF}">
      <dgm:prSet phldrT="[Texto]" custT="1"/>
      <dgm:sp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pt-BR" sz="1400" dirty="0" smtClean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Parcelado</a:t>
          </a:r>
          <a:endParaRPr lang="pt-BR" sz="1400" dirty="0">
            <a:solidFill>
              <a:schemeClr val="bg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362D03-3FA3-4F6A-B8DC-97C3F758F6F2}" type="parTrans" cxnId="{97AC6A99-4AB2-42C1-BA48-3726DBFE6764}">
      <dgm:prSet/>
      <dgm:spPr/>
      <dgm:t>
        <a:bodyPr/>
        <a:lstStyle/>
        <a:p>
          <a:endParaRPr lang="pt-B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FB4B7B-5F79-4313-9C73-B43C62E9D586}" type="sibTrans" cxnId="{97AC6A99-4AB2-42C1-BA48-3726DBFE6764}">
      <dgm:prSet/>
      <dgm:spPr/>
      <dgm:t>
        <a:bodyPr/>
        <a:lstStyle/>
        <a:p>
          <a:endParaRPr lang="pt-B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32BC12-ED36-4701-95D8-93FC30A12133}">
      <dgm:prSet phldrT="[Texto]" custT="1"/>
      <dgm:spPr/>
      <dgm:t>
        <a:bodyPr/>
        <a:lstStyle/>
        <a:p>
          <a:r>
            <a:rPr lang="pt-BR" sz="2000" b="1" dirty="0" smtClean="0">
              <a:latin typeface="Arial" panose="020B0604020202020204" pitchFamily="34" charset="0"/>
              <a:cs typeface="Arial" panose="020B0604020202020204" pitchFamily="34" charset="0"/>
            </a:rPr>
            <a:t>71</a:t>
          </a:r>
          <a:endParaRPr lang="pt-BR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0EFC35-B8B9-47A5-8325-C28A63114F4A}" type="parTrans" cxnId="{02365E2E-9FBF-489C-924E-5B73DB2DEEBA}">
      <dgm:prSet/>
      <dgm:spPr/>
      <dgm:t>
        <a:bodyPr/>
        <a:lstStyle/>
        <a:p>
          <a:endParaRPr lang="pt-B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D45B21-B3C5-4764-8B55-1D33D78E3AEC}" type="sibTrans" cxnId="{02365E2E-9FBF-489C-924E-5B73DB2DEEBA}">
      <dgm:prSet/>
      <dgm:spPr/>
      <dgm:t>
        <a:bodyPr/>
        <a:lstStyle/>
        <a:p>
          <a:endParaRPr lang="pt-B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118864-D43C-4007-B99E-DC7D60C1D686}">
      <dgm:prSet phldrT="[Texto]" custT="1"/>
      <dgm:sp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pt-BR" sz="1400" b="1" dirty="0" smtClean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29</a:t>
          </a:r>
          <a:endParaRPr lang="pt-BR" sz="1400" b="1" dirty="0">
            <a:solidFill>
              <a:schemeClr val="bg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940F31-5D66-4AAB-89AE-B26356BBAB88}" type="parTrans" cxnId="{266E8915-3701-4848-BE3D-B4CE750437AA}">
      <dgm:prSet/>
      <dgm:spPr/>
      <dgm:t>
        <a:bodyPr/>
        <a:lstStyle/>
        <a:p>
          <a:endParaRPr lang="pt-B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A498E4-06F9-4497-B0AF-3F220745B154}" type="sibTrans" cxnId="{266E8915-3701-4848-BE3D-B4CE750437AA}">
      <dgm:prSet/>
      <dgm:spPr/>
      <dgm:t>
        <a:bodyPr/>
        <a:lstStyle/>
        <a:p>
          <a:endParaRPr lang="pt-B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04B073-48ED-47B8-9047-A1FBE47F2598}" type="pres">
      <dgm:prSet presAssocID="{A24C3F96-BBAB-4435-9F85-46A0C80ADC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7671D1B-29DD-47E4-B579-99F6E064D19D}" type="pres">
      <dgm:prSet presAssocID="{2D2E51DD-E7E5-4413-A716-169F46CE502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E982F8-C909-4490-A693-AB3D101D5F61}" type="pres">
      <dgm:prSet presAssocID="{4FE1D63D-305E-4499-92EB-CF99615927F0}" presName="sibTrans" presStyleCnt="0"/>
      <dgm:spPr/>
    </dgm:pt>
    <dgm:pt modelId="{E84753A6-60AF-4E13-A24E-462ECA30EFAB}" type="pres">
      <dgm:prSet presAssocID="{EF788A95-41DD-4068-A773-F0195742FCA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75D75E0-0068-44C1-82B8-44DC60073CCD}" type="pres">
      <dgm:prSet presAssocID="{6FFB4B7B-5F79-4313-9C73-B43C62E9D586}" presName="sibTrans" presStyleCnt="0"/>
      <dgm:spPr/>
    </dgm:pt>
    <dgm:pt modelId="{87BC6791-EB0B-484B-837E-111ED24E6C72}" type="pres">
      <dgm:prSet presAssocID="{E032BC12-ED36-4701-95D8-93FC30A12133}" presName="node" presStyleLbl="node1" presStyleIdx="2" presStyleCnt="4" custScaleY="5346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A1A7406-B73E-4F13-8107-05F1E7273EAE}" type="pres">
      <dgm:prSet presAssocID="{33D45B21-B3C5-4764-8B55-1D33D78E3AEC}" presName="sibTrans" presStyleCnt="0"/>
      <dgm:spPr/>
    </dgm:pt>
    <dgm:pt modelId="{8EED092E-3145-41CC-9F0F-5DD19C42F325}" type="pres">
      <dgm:prSet presAssocID="{A1118864-D43C-4007-B99E-DC7D60C1D686}" presName="node" presStyleLbl="node1" presStyleIdx="3" presStyleCnt="4" custScaleY="5346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D64F03E-F53D-448C-9FAF-1E02A0789682}" type="presOf" srcId="{2D2E51DD-E7E5-4413-A716-169F46CE5029}" destId="{37671D1B-29DD-47E4-B579-99F6E064D19D}" srcOrd="0" destOrd="0" presId="urn:microsoft.com/office/officeart/2005/8/layout/default"/>
    <dgm:cxn modelId="{266E8915-3701-4848-BE3D-B4CE750437AA}" srcId="{A24C3F96-BBAB-4435-9F85-46A0C80ADCB1}" destId="{A1118864-D43C-4007-B99E-DC7D60C1D686}" srcOrd="3" destOrd="0" parTransId="{D6940F31-5D66-4AAB-89AE-B26356BBAB88}" sibTransId="{A9A498E4-06F9-4497-B0AF-3F220745B154}"/>
    <dgm:cxn modelId="{02365E2E-9FBF-489C-924E-5B73DB2DEEBA}" srcId="{A24C3F96-BBAB-4435-9F85-46A0C80ADCB1}" destId="{E032BC12-ED36-4701-95D8-93FC30A12133}" srcOrd="2" destOrd="0" parTransId="{F80EFC35-B8B9-47A5-8325-C28A63114F4A}" sibTransId="{33D45B21-B3C5-4764-8B55-1D33D78E3AEC}"/>
    <dgm:cxn modelId="{F970B5CD-E7A7-437B-A134-1803516CB99D}" type="presOf" srcId="{A1118864-D43C-4007-B99E-DC7D60C1D686}" destId="{8EED092E-3145-41CC-9F0F-5DD19C42F325}" srcOrd="0" destOrd="0" presId="urn:microsoft.com/office/officeart/2005/8/layout/default"/>
    <dgm:cxn modelId="{ADD66135-6D92-456F-9097-39FF75CADC73}" srcId="{A24C3F96-BBAB-4435-9F85-46A0C80ADCB1}" destId="{2D2E51DD-E7E5-4413-A716-169F46CE5029}" srcOrd="0" destOrd="0" parTransId="{ED483EC7-FB27-4964-836A-ECC053D9A3D5}" sibTransId="{4FE1D63D-305E-4499-92EB-CF99615927F0}"/>
    <dgm:cxn modelId="{52D72A1C-526E-499D-B6CD-A8409EE4970F}" type="presOf" srcId="{EF788A95-41DD-4068-A773-F0195742FCAF}" destId="{E84753A6-60AF-4E13-A24E-462ECA30EFAB}" srcOrd="0" destOrd="0" presId="urn:microsoft.com/office/officeart/2005/8/layout/default"/>
    <dgm:cxn modelId="{AACEDA5A-BDCB-4F6A-9A09-58C230C64DC1}" type="presOf" srcId="{A24C3F96-BBAB-4435-9F85-46A0C80ADCB1}" destId="{3104B073-48ED-47B8-9047-A1FBE47F2598}" srcOrd="0" destOrd="0" presId="urn:microsoft.com/office/officeart/2005/8/layout/default"/>
    <dgm:cxn modelId="{97AC6A99-4AB2-42C1-BA48-3726DBFE6764}" srcId="{A24C3F96-BBAB-4435-9F85-46A0C80ADCB1}" destId="{EF788A95-41DD-4068-A773-F0195742FCAF}" srcOrd="1" destOrd="0" parTransId="{68362D03-3FA3-4F6A-B8DC-97C3F758F6F2}" sibTransId="{6FFB4B7B-5F79-4313-9C73-B43C62E9D586}"/>
    <dgm:cxn modelId="{A1207889-83D4-4BE2-A007-16F0DF97B038}" type="presOf" srcId="{E032BC12-ED36-4701-95D8-93FC30A12133}" destId="{87BC6791-EB0B-484B-837E-111ED24E6C72}" srcOrd="0" destOrd="0" presId="urn:microsoft.com/office/officeart/2005/8/layout/default"/>
    <dgm:cxn modelId="{738A8C13-0124-4CDC-8712-E63F93E360D1}" type="presParOf" srcId="{3104B073-48ED-47B8-9047-A1FBE47F2598}" destId="{37671D1B-29DD-47E4-B579-99F6E064D19D}" srcOrd="0" destOrd="0" presId="urn:microsoft.com/office/officeart/2005/8/layout/default"/>
    <dgm:cxn modelId="{955A5602-17CD-4EEA-AF9C-487F1E349E74}" type="presParOf" srcId="{3104B073-48ED-47B8-9047-A1FBE47F2598}" destId="{82E982F8-C909-4490-A693-AB3D101D5F61}" srcOrd="1" destOrd="0" presId="urn:microsoft.com/office/officeart/2005/8/layout/default"/>
    <dgm:cxn modelId="{20383A1F-4AE0-490F-BED6-BD726587F6F3}" type="presParOf" srcId="{3104B073-48ED-47B8-9047-A1FBE47F2598}" destId="{E84753A6-60AF-4E13-A24E-462ECA30EFAB}" srcOrd="2" destOrd="0" presId="urn:microsoft.com/office/officeart/2005/8/layout/default"/>
    <dgm:cxn modelId="{9B2B53D4-C72F-4AED-876E-8BE3C542E4EE}" type="presParOf" srcId="{3104B073-48ED-47B8-9047-A1FBE47F2598}" destId="{C75D75E0-0068-44C1-82B8-44DC60073CCD}" srcOrd="3" destOrd="0" presId="urn:microsoft.com/office/officeart/2005/8/layout/default"/>
    <dgm:cxn modelId="{89FABF5E-079F-4A2E-B335-207D6D47DC2B}" type="presParOf" srcId="{3104B073-48ED-47B8-9047-A1FBE47F2598}" destId="{87BC6791-EB0B-484B-837E-111ED24E6C72}" srcOrd="4" destOrd="0" presId="urn:microsoft.com/office/officeart/2005/8/layout/default"/>
    <dgm:cxn modelId="{B0F23C65-284A-416A-B82C-8B84E94E0B99}" type="presParOf" srcId="{3104B073-48ED-47B8-9047-A1FBE47F2598}" destId="{0A1A7406-B73E-4F13-8107-05F1E7273EAE}" srcOrd="5" destOrd="0" presId="urn:microsoft.com/office/officeart/2005/8/layout/default"/>
    <dgm:cxn modelId="{20A4238C-AA48-41E0-A5B7-55BD1C69443D}" type="presParOf" srcId="{3104B073-48ED-47B8-9047-A1FBE47F2598}" destId="{8EED092E-3145-41CC-9F0F-5DD19C42F32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4C3F96-BBAB-4435-9F85-46A0C80ADCB1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D2E51DD-E7E5-4413-A716-169F46CE5029}">
      <dgm:prSet phldrT="[Texto]" custT="1"/>
      <dgm:spPr/>
      <dgm:t>
        <a:bodyPr/>
        <a:lstStyle/>
        <a:p>
          <a:r>
            <a:rPr lang="pt-BR" sz="2000" dirty="0" smtClean="0">
              <a:latin typeface="Arial" panose="020B0604020202020204" pitchFamily="34" charset="0"/>
              <a:cs typeface="Arial" panose="020B0604020202020204" pitchFamily="34" charset="0"/>
            </a:rPr>
            <a:t>À vista</a:t>
          </a:r>
          <a:endParaRPr lang="pt-BR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483EC7-FB27-4964-836A-ECC053D9A3D5}" type="parTrans" cxnId="{ADD66135-6D92-456F-9097-39FF75CADC73}">
      <dgm:prSet/>
      <dgm:spPr/>
      <dgm:t>
        <a:bodyPr/>
        <a:lstStyle/>
        <a:p>
          <a:endParaRPr lang="pt-B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E1D63D-305E-4499-92EB-CF99615927F0}" type="sibTrans" cxnId="{ADD66135-6D92-456F-9097-39FF75CADC73}">
      <dgm:prSet/>
      <dgm:spPr/>
      <dgm:t>
        <a:bodyPr/>
        <a:lstStyle/>
        <a:p>
          <a:endParaRPr lang="pt-B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788A95-41DD-4068-A773-F0195742FCAF}">
      <dgm:prSet phldrT="[Texto]" custT="1"/>
      <dgm:sp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pt-BR" sz="1400" dirty="0" smtClean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Parcelado</a:t>
          </a:r>
          <a:endParaRPr lang="pt-BR" sz="1400" dirty="0">
            <a:solidFill>
              <a:schemeClr val="bg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362D03-3FA3-4F6A-B8DC-97C3F758F6F2}" type="parTrans" cxnId="{97AC6A99-4AB2-42C1-BA48-3726DBFE6764}">
      <dgm:prSet/>
      <dgm:spPr/>
      <dgm:t>
        <a:bodyPr/>
        <a:lstStyle/>
        <a:p>
          <a:endParaRPr lang="pt-B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FB4B7B-5F79-4313-9C73-B43C62E9D586}" type="sibTrans" cxnId="{97AC6A99-4AB2-42C1-BA48-3726DBFE6764}">
      <dgm:prSet/>
      <dgm:spPr/>
      <dgm:t>
        <a:bodyPr/>
        <a:lstStyle/>
        <a:p>
          <a:endParaRPr lang="pt-B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32BC12-ED36-4701-95D8-93FC30A12133}">
      <dgm:prSet phldrT="[Texto]" custT="1"/>
      <dgm:spPr/>
      <dgm:t>
        <a:bodyPr/>
        <a:lstStyle/>
        <a:p>
          <a:r>
            <a:rPr lang="pt-BR" sz="2000" b="1" dirty="0" smtClean="0">
              <a:latin typeface="Arial" panose="020B0604020202020204" pitchFamily="34" charset="0"/>
              <a:cs typeface="Arial" panose="020B0604020202020204" pitchFamily="34" charset="0"/>
            </a:rPr>
            <a:t>74</a:t>
          </a:r>
          <a:endParaRPr lang="pt-BR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0EFC35-B8B9-47A5-8325-C28A63114F4A}" type="parTrans" cxnId="{02365E2E-9FBF-489C-924E-5B73DB2DEEBA}">
      <dgm:prSet/>
      <dgm:spPr/>
      <dgm:t>
        <a:bodyPr/>
        <a:lstStyle/>
        <a:p>
          <a:endParaRPr lang="pt-B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D45B21-B3C5-4764-8B55-1D33D78E3AEC}" type="sibTrans" cxnId="{02365E2E-9FBF-489C-924E-5B73DB2DEEBA}">
      <dgm:prSet/>
      <dgm:spPr/>
      <dgm:t>
        <a:bodyPr/>
        <a:lstStyle/>
        <a:p>
          <a:endParaRPr lang="pt-B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118864-D43C-4007-B99E-DC7D60C1D686}">
      <dgm:prSet phldrT="[Texto]" custT="1"/>
      <dgm:sp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pt-BR" sz="1400" b="1" dirty="0" smtClean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26</a:t>
          </a:r>
          <a:endParaRPr lang="pt-BR" sz="1400" b="1" dirty="0">
            <a:solidFill>
              <a:schemeClr val="bg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940F31-5D66-4AAB-89AE-B26356BBAB88}" type="parTrans" cxnId="{266E8915-3701-4848-BE3D-B4CE750437AA}">
      <dgm:prSet/>
      <dgm:spPr/>
      <dgm:t>
        <a:bodyPr/>
        <a:lstStyle/>
        <a:p>
          <a:endParaRPr lang="pt-B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A498E4-06F9-4497-B0AF-3F220745B154}" type="sibTrans" cxnId="{266E8915-3701-4848-BE3D-B4CE750437AA}">
      <dgm:prSet/>
      <dgm:spPr/>
      <dgm:t>
        <a:bodyPr/>
        <a:lstStyle/>
        <a:p>
          <a:endParaRPr lang="pt-B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04B073-48ED-47B8-9047-A1FBE47F2598}" type="pres">
      <dgm:prSet presAssocID="{A24C3F96-BBAB-4435-9F85-46A0C80ADC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7671D1B-29DD-47E4-B579-99F6E064D19D}" type="pres">
      <dgm:prSet presAssocID="{2D2E51DD-E7E5-4413-A716-169F46CE502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E982F8-C909-4490-A693-AB3D101D5F61}" type="pres">
      <dgm:prSet presAssocID="{4FE1D63D-305E-4499-92EB-CF99615927F0}" presName="sibTrans" presStyleCnt="0"/>
      <dgm:spPr/>
    </dgm:pt>
    <dgm:pt modelId="{E84753A6-60AF-4E13-A24E-462ECA30EFAB}" type="pres">
      <dgm:prSet presAssocID="{EF788A95-41DD-4068-A773-F0195742FCA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75D75E0-0068-44C1-82B8-44DC60073CCD}" type="pres">
      <dgm:prSet presAssocID="{6FFB4B7B-5F79-4313-9C73-B43C62E9D586}" presName="sibTrans" presStyleCnt="0"/>
      <dgm:spPr/>
    </dgm:pt>
    <dgm:pt modelId="{87BC6791-EB0B-484B-837E-111ED24E6C72}" type="pres">
      <dgm:prSet presAssocID="{E032BC12-ED36-4701-95D8-93FC30A12133}" presName="node" presStyleLbl="node1" presStyleIdx="2" presStyleCnt="4" custScaleY="5346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A1A7406-B73E-4F13-8107-05F1E7273EAE}" type="pres">
      <dgm:prSet presAssocID="{33D45B21-B3C5-4764-8B55-1D33D78E3AEC}" presName="sibTrans" presStyleCnt="0"/>
      <dgm:spPr/>
    </dgm:pt>
    <dgm:pt modelId="{8EED092E-3145-41CC-9F0F-5DD19C42F325}" type="pres">
      <dgm:prSet presAssocID="{A1118864-D43C-4007-B99E-DC7D60C1D686}" presName="node" presStyleLbl="node1" presStyleIdx="3" presStyleCnt="4" custScaleY="5346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F9CCF76-97F1-4371-9B55-73067CDFDCF5}" type="presOf" srcId="{E032BC12-ED36-4701-95D8-93FC30A12133}" destId="{87BC6791-EB0B-484B-837E-111ED24E6C72}" srcOrd="0" destOrd="0" presId="urn:microsoft.com/office/officeart/2005/8/layout/default"/>
    <dgm:cxn modelId="{266E8915-3701-4848-BE3D-B4CE750437AA}" srcId="{A24C3F96-BBAB-4435-9F85-46A0C80ADCB1}" destId="{A1118864-D43C-4007-B99E-DC7D60C1D686}" srcOrd="3" destOrd="0" parTransId="{D6940F31-5D66-4AAB-89AE-B26356BBAB88}" sibTransId="{A9A498E4-06F9-4497-B0AF-3F220745B154}"/>
    <dgm:cxn modelId="{65C94D82-99A7-4593-8C49-DE35A4ED51E2}" type="presOf" srcId="{A1118864-D43C-4007-B99E-DC7D60C1D686}" destId="{8EED092E-3145-41CC-9F0F-5DD19C42F325}" srcOrd="0" destOrd="0" presId="urn:microsoft.com/office/officeart/2005/8/layout/default"/>
    <dgm:cxn modelId="{02365E2E-9FBF-489C-924E-5B73DB2DEEBA}" srcId="{A24C3F96-BBAB-4435-9F85-46A0C80ADCB1}" destId="{E032BC12-ED36-4701-95D8-93FC30A12133}" srcOrd="2" destOrd="0" parTransId="{F80EFC35-B8B9-47A5-8325-C28A63114F4A}" sibTransId="{33D45B21-B3C5-4764-8B55-1D33D78E3AEC}"/>
    <dgm:cxn modelId="{ADD66135-6D92-456F-9097-39FF75CADC73}" srcId="{A24C3F96-BBAB-4435-9F85-46A0C80ADCB1}" destId="{2D2E51DD-E7E5-4413-A716-169F46CE5029}" srcOrd="0" destOrd="0" parTransId="{ED483EC7-FB27-4964-836A-ECC053D9A3D5}" sibTransId="{4FE1D63D-305E-4499-92EB-CF99615927F0}"/>
    <dgm:cxn modelId="{0ABBF539-F5AF-4AD8-815D-5D1C42D78AA2}" type="presOf" srcId="{2D2E51DD-E7E5-4413-A716-169F46CE5029}" destId="{37671D1B-29DD-47E4-B579-99F6E064D19D}" srcOrd="0" destOrd="0" presId="urn:microsoft.com/office/officeart/2005/8/layout/default"/>
    <dgm:cxn modelId="{9DFA96E8-5F5C-4E87-8CA7-64254B5C4A01}" type="presOf" srcId="{A24C3F96-BBAB-4435-9F85-46A0C80ADCB1}" destId="{3104B073-48ED-47B8-9047-A1FBE47F2598}" srcOrd="0" destOrd="0" presId="urn:microsoft.com/office/officeart/2005/8/layout/default"/>
    <dgm:cxn modelId="{97AC6A99-4AB2-42C1-BA48-3726DBFE6764}" srcId="{A24C3F96-BBAB-4435-9F85-46A0C80ADCB1}" destId="{EF788A95-41DD-4068-A773-F0195742FCAF}" srcOrd="1" destOrd="0" parTransId="{68362D03-3FA3-4F6A-B8DC-97C3F758F6F2}" sibTransId="{6FFB4B7B-5F79-4313-9C73-B43C62E9D586}"/>
    <dgm:cxn modelId="{64B1F0AC-ADE7-417F-9B34-A0BF8D2BB237}" type="presOf" srcId="{EF788A95-41DD-4068-A773-F0195742FCAF}" destId="{E84753A6-60AF-4E13-A24E-462ECA30EFAB}" srcOrd="0" destOrd="0" presId="urn:microsoft.com/office/officeart/2005/8/layout/default"/>
    <dgm:cxn modelId="{2F3627FC-1DD5-4C9F-92B5-C4673CCB38BF}" type="presParOf" srcId="{3104B073-48ED-47B8-9047-A1FBE47F2598}" destId="{37671D1B-29DD-47E4-B579-99F6E064D19D}" srcOrd="0" destOrd="0" presId="urn:microsoft.com/office/officeart/2005/8/layout/default"/>
    <dgm:cxn modelId="{06A8B0DC-B774-488C-88A7-CBB9AAC8A048}" type="presParOf" srcId="{3104B073-48ED-47B8-9047-A1FBE47F2598}" destId="{82E982F8-C909-4490-A693-AB3D101D5F61}" srcOrd="1" destOrd="0" presId="urn:microsoft.com/office/officeart/2005/8/layout/default"/>
    <dgm:cxn modelId="{13B340DE-3BE0-426C-85B7-6EFC0065CC62}" type="presParOf" srcId="{3104B073-48ED-47B8-9047-A1FBE47F2598}" destId="{E84753A6-60AF-4E13-A24E-462ECA30EFAB}" srcOrd="2" destOrd="0" presId="urn:microsoft.com/office/officeart/2005/8/layout/default"/>
    <dgm:cxn modelId="{A97A35E1-EAC0-47F1-BB1D-DD696DC2FA67}" type="presParOf" srcId="{3104B073-48ED-47B8-9047-A1FBE47F2598}" destId="{C75D75E0-0068-44C1-82B8-44DC60073CCD}" srcOrd="3" destOrd="0" presId="urn:microsoft.com/office/officeart/2005/8/layout/default"/>
    <dgm:cxn modelId="{7E76C650-6979-4C14-9D77-4D2A826D4116}" type="presParOf" srcId="{3104B073-48ED-47B8-9047-A1FBE47F2598}" destId="{87BC6791-EB0B-484B-837E-111ED24E6C72}" srcOrd="4" destOrd="0" presId="urn:microsoft.com/office/officeart/2005/8/layout/default"/>
    <dgm:cxn modelId="{2AA333DB-1828-4BD3-A556-068E289AD529}" type="presParOf" srcId="{3104B073-48ED-47B8-9047-A1FBE47F2598}" destId="{0A1A7406-B73E-4F13-8107-05F1E7273EAE}" srcOrd="5" destOrd="0" presId="urn:microsoft.com/office/officeart/2005/8/layout/default"/>
    <dgm:cxn modelId="{B08AD7FB-C73C-4269-95EF-E5B6C8751D72}" type="presParOf" srcId="{3104B073-48ED-47B8-9047-A1FBE47F2598}" destId="{8EED092E-3145-41CC-9F0F-5DD19C42F32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4C3F96-BBAB-4435-9F85-46A0C80ADCB1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D2E51DD-E7E5-4413-A716-169F46CE5029}">
      <dgm:prSet phldrT="[Texto]" custT="1"/>
      <dgm:spPr/>
      <dgm:t>
        <a:bodyPr/>
        <a:lstStyle/>
        <a:p>
          <a:r>
            <a:rPr lang="pt-BR" sz="2000" dirty="0" smtClean="0">
              <a:latin typeface="Arial" panose="020B0604020202020204" pitchFamily="34" charset="0"/>
              <a:cs typeface="Arial" panose="020B0604020202020204" pitchFamily="34" charset="0"/>
            </a:rPr>
            <a:t>À vista</a:t>
          </a:r>
          <a:endParaRPr lang="pt-BR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483EC7-FB27-4964-836A-ECC053D9A3D5}" type="parTrans" cxnId="{ADD66135-6D92-456F-9097-39FF75CADC73}">
      <dgm:prSet/>
      <dgm:spPr/>
      <dgm:t>
        <a:bodyPr/>
        <a:lstStyle/>
        <a:p>
          <a:endParaRPr lang="pt-B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E1D63D-305E-4499-92EB-CF99615927F0}" type="sibTrans" cxnId="{ADD66135-6D92-456F-9097-39FF75CADC73}">
      <dgm:prSet/>
      <dgm:spPr/>
      <dgm:t>
        <a:bodyPr/>
        <a:lstStyle/>
        <a:p>
          <a:endParaRPr lang="pt-B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788A95-41DD-4068-A773-F0195742FCAF}">
      <dgm:prSet phldrT="[Texto]" custT="1"/>
      <dgm:sp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pt-BR" sz="1400" dirty="0" smtClean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Parcelado</a:t>
          </a:r>
          <a:endParaRPr lang="pt-BR" sz="1400" dirty="0">
            <a:solidFill>
              <a:schemeClr val="bg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362D03-3FA3-4F6A-B8DC-97C3F758F6F2}" type="parTrans" cxnId="{97AC6A99-4AB2-42C1-BA48-3726DBFE6764}">
      <dgm:prSet/>
      <dgm:spPr/>
      <dgm:t>
        <a:bodyPr/>
        <a:lstStyle/>
        <a:p>
          <a:endParaRPr lang="pt-B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FB4B7B-5F79-4313-9C73-B43C62E9D586}" type="sibTrans" cxnId="{97AC6A99-4AB2-42C1-BA48-3726DBFE6764}">
      <dgm:prSet/>
      <dgm:spPr/>
      <dgm:t>
        <a:bodyPr/>
        <a:lstStyle/>
        <a:p>
          <a:endParaRPr lang="pt-B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32BC12-ED36-4701-95D8-93FC30A12133}">
      <dgm:prSet phldrT="[Texto]" custT="1"/>
      <dgm:spPr/>
      <dgm:t>
        <a:bodyPr/>
        <a:lstStyle/>
        <a:p>
          <a:r>
            <a:rPr lang="pt-BR" sz="2000" b="1" dirty="0" smtClean="0">
              <a:latin typeface="Arial" panose="020B0604020202020204" pitchFamily="34" charset="0"/>
              <a:cs typeface="Arial" panose="020B0604020202020204" pitchFamily="34" charset="0"/>
            </a:rPr>
            <a:t>67</a:t>
          </a:r>
          <a:endParaRPr lang="pt-BR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0EFC35-B8B9-47A5-8325-C28A63114F4A}" type="parTrans" cxnId="{02365E2E-9FBF-489C-924E-5B73DB2DEEBA}">
      <dgm:prSet/>
      <dgm:spPr/>
      <dgm:t>
        <a:bodyPr/>
        <a:lstStyle/>
        <a:p>
          <a:endParaRPr lang="pt-B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D45B21-B3C5-4764-8B55-1D33D78E3AEC}" type="sibTrans" cxnId="{02365E2E-9FBF-489C-924E-5B73DB2DEEBA}">
      <dgm:prSet/>
      <dgm:spPr/>
      <dgm:t>
        <a:bodyPr/>
        <a:lstStyle/>
        <a:p>
          <a:endParaRPr lang="pt-B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118864-D43C-4007-B99E-DC7D60C1D686}">
      <dgm:prSet phldrT="[Texto]" custT="1"/>
      <dgm:sp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pt-BR" sz="1400" b="1" dirty="0" smtClean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33</a:t>
          </a:r>
          <a:endParaRPr lang="pt-BR" sz="1400" b="1" dirty="0">
            <a:solidFill>
              <a:schemeClr val="bg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940F31-5D66-4AAB-89AE-B26356BBAB88}" type="parTrans" cxnId="{266E8915-3701-4848-BE3D-B4CE750437AA}">
      <dgm:prSet/>
      <dgm:spPr/>
      <dgm:t>
        <a:bodyPr/>
        <a:lstStyle/>
        <a:p>
          <a:endParaRPr lang="pt-B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A498E4-06F9-4497-B0AF-3F220745B154}" type="sibTrans" cxnId="{266E8915-3701-4848-BE3D-B4CE750437AA}">
      <dgm:prSet/>
      <dgm:spPr/>
      <dgm:t>
        <a:bodyPr/>
        <a:lstStyle/>
        <a:p>
          <a:endParaRPr lang="pt-B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04B073-48ED-47B8-9047-A1FBE47F2598}" type="pres">
      <dgm:prSet presAssocID="{A24C3F96-BBAB-4435-9F85-46A0C80ADC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7671D1B-29DD-47E4-B579-99F6E064D19D}" type="pres">
      <dgm:prSet presAssocID="{2D2E51DD-E7E5-4413-A716-169F46CE502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E982F8-C909-4490-A693-AB3D101D5F61}" type="pres">
      <dgm:prSet presAssocID="{4FE1D63D-305E-4499-92EB-CF99615927F0}" presName="sibTrans" presStyleCnt="0"/>
      <dgm:spPr/>
    </dgm:pt>
    <dgm:pt modelId="{E84753A6-60AF-4E13-A24E-462ECA30EFAB}" type="pres">
      <dgm:prSet presAssocID="{EF788A95-41DD-4068-A773-F0195742FCA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75D75E0-0068-44C1-82B8-44DC60073CCD}" type="pres">
      <dgm:prSet presAssocID="{6FFB4B7B-5F79-4313-9C73-B43C62E9D586}" presName="sibTrans" presStyleCnt="0"/>
      <dgm:spPr/>
    </dgm:pt>
    <dgm:pt modelId="{87BC6791-EB0B-484B-837E-111ED24E6C72}" type="pres">
      <dgm:prSet presAssocID="{E032BC12-ED36-4701-95D8-93FC30A12133}" presName="node" presStyleLbl="node1" presStyleIdx="2" presStyleCnt="4" custScaleY="5346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A1A7406-B73E-4F13-8107-05F1E7273EAE}" type="pres">
      <dgm:prSet presAssocID="{33D45B21-B3C5-4764-8B55-1D33D78E3AEC}" presName="sibTrans" presStyleCnt="0"/>
      <dgm:spPr/>
    </dgm:pt>
    <dgm:pt modelId="{8EED092E-3145-41CC-9F0F-5DD19C42F325}" type="pres">
      <dgm:prSet presAssocID="{A1118864-D43C-4007-B99E-DC7D60C1D686}" presName="node" presStyleLbl="node1" presStyleIdx="3" presStyleCnt="4" custScaleY="5346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66E8915-3701-4848-BE3D-B4CE750437AA}" srcId="{A24C3F96-BBAB-4435-9F85-46A0C80ADCB1}" destId="{A1118864-D43C-4007-B99E-DC7D60C1D686}" srcOrd="3" destOrd="0" parTransId="{D6940F31-5D66-4AAB-89AE-B26356BBAB88}" sibTransId="{A9A498E4-06F9-4497-B0AF-3F220745B154}"/>
    <dgm:cxn modelId="{3A508F52-3AB0-41DA-9ED1-96DD7EA2A1C4}" type="presOf" srcId="{2D2E51DD-E7E5-4413-A716-169F46CE5029}" destId="{37671D1B-29DD-47E4-B579-99F6E064D19D}" srcOrd="0" destOrd="0" presId="urn:microsoft.com/office/officeart/2005/8/layout/default"/>
    <dgm:cxn modelId="{02365E2E-9FBF-489C-924E-5B73DB2DEEBA}" srcId="{A24C3F96-BBAB-4435-9F85-46A0C80ADCB1}" destId="{E032BC12-ED36-4701-95D8-93FC30A12133}" srcOrd="2" destOrd="0" parTransId="{F80EFC35-B8B9-47A5-8325-C28A63114F4A}" sibTransId="{33D45B21-B3C5-4764-8B55-1D33D78E3AEC}"/>
    <dgm:cxn modelId="{4E57FE7D-DD74-4EB3-A962-86AD5CCD281B}" type="presOf" srcId="{A24C3F96-BBAB-4435-9F85-46A0C80ADCB1}" destId="{3104B073-48ED-47B8-9047-A1FBE47F2598}" srcOrd="0" destOrd="0" presId="urn:microsoft.com/office/officeart/2005/8/layout/default"/>
    <dgm:cxn modelId="{B622D110-A2FB-4807-9A42-365826471A39}" type="presOf" srcId="{EF788A95-41DD-4068-A773-F0195742FCAF}" destId="{E84753A6-60AF-4E13-A24E-462ECA30EFAB}" srcOrd="0" destOrd="0" presId="urn:microsoft.com/office/officeart/2005/8/layout/default"/>
    <dgm:cxn modelId="{97AC6A99-4AB2-42C1-BA48-3726DBFE6764}" srcId="{A24C3F96-BBAB-4435-9F85-46A0C80ADCB1}" destId="{EF788A95-41DD-4068-A773-F0195742FCAF}" srcOrd="1" destOrd="0" parTransId="{68362D03-3FA3-4F6A-B8DC-97C3F758F6F2}" sibTransId="{6FFB4B7B-5F79-4313-9C73-B43C62E9D586}"/>
    <dgm:cxn modelId="{90D4E9A3-BC69-4660-B1B5-177D0BF7797A}" type="presOf" srcId="{E032BC12-ED36-4701-95D8-93FC30A12133}" destId="{87BC6791-EB0B-484B-837E-111ED24E6C72}" srcOrd="0" destOrd="0" presId="urn:microsoft.com/office/officeart/2005/8/layout/default"/>
    <dgm:cxn modelId="{D89F8F27-64BC-4180-904F-93FCC152DF0E}" type="presOf" srcId="{A1118864-D43C-4007-B99E-DC7D60C1D686}" destId="{8EED092E-3145-41CC-9F0F-5DD19C42F325}" srcOrd="0" destOrd="0" presId="urn:microsoft.com/office/officeart/2005/8/layout/default"/>
    <dgm:cxn modelId="{ADD66135-6D92-456F-9097-39FF75CADC73}" srcId="{A24C3F96-BBAB-4435-9F85-46A0C80ADCB1}" destId="{2D2E51DD-E7E5-4413-A716-169F46CE5029}" srcOrd="0" destOrd="0" parTransId="{ED483EC7-FB27-4964-836A-ECC053D9A3D5}" sibTransId="{4FE1D63D-305E-4499-92EB-CF99615927F0}"/>
    <dgm:cxn modelId="{CA912849-AD98-47DB-8938-6321FECB7E83}" type="presParOf" srcId="{3104B073-48ED-47B8-9047-A1FBE47F2598}" destId="{37671D1B-29DD-47E4-B579-99F6E064D19D}" srcOrd="0" destOrd="0" presId="urn:microsoft.com/office/officeart/2005/8/layout/default"/>
    <dgm:cxn modelId="{9983F27F-607D-4558-A337-6C0F507D41AB}" type="presParOf" srcId="{3104B073-48ED-47B8-9047-A1FBE47F2598}" destId="{82E982F8-C909-4490-A693-AB3D101D5F61}" srcOrd="1" destOrd="0" presId="urn:microsoft.com/office/officeart/2005/8/layout/default"/>
    <dgm:cxn modelId="{D34B359F-5163-4930-A146-F16D936012D1}" type="presParOf" srcId="{3104B073-48ED-47B8-9047-A1FBE47F2598}" destId="{E84753A6-60AF-4E13-A24E-462ECA30EFAB}" srcOrd="2" destOrd="0" presId="urn:microsoft.com/office/officeart/2005/8/layout/default"/>
    <dgm:cxn modelId="{DFBD7F8C-A56C-4968-BFD6-CB9DF50FF7CF}" type="presParOf" srcId="{3104B073-48ED-47B8-9047-A1FBE47F2598}" destId="{C75D75E0-0068-44C1-82B8-44DC60073CCD}" srcOrd="3" destOrd="0" presId="urn:microsoft.com/office/officeart/2005/8/layout/default"/>
    <dgm:cxn modelId="{86DE010D-47CD-458A-831F-02CB80EC648F}" type="presParOf" srcId="{3104B073-48ED-47B8-9047-A1FBE47F2598}" destId="{87BC6791-EB0B-484B-837E-111ED24E6C72}" srcOrd="4" destOrd="0" presId="urn:microsoft.com/office/officeart/2005/8/layout/default"/>
    <dgm:cxn modelId="{2DDF360E-12CB-481E-AD37-EC4A65A68D50}" type="presParOf" srcId="{3104B073-48ED-47B8-9047-A1FBE47F2598}" destId="{0A1A7406-B73E-4F13-8107-05F1E7273EAE}" srcOrd="5" destOrd="0" presId="urn:microsoft.com/office/officeart/2005/8/layout/default"/>
    <dgm:cxn modelId="{EBB236B8-C732-4599-8297-5A25A82CFDCE}" type="presParOf" srcId="{3104B073-48ED-47B8-9047-A1FBE47F2598}" destId="{8EED092E-3145-41CC-9F0F-5DD19C42F32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4C3F96-BBAB-4435-9F85-46A0C80ADCB1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D2E51DD-E7E5-4413-A716-169F46CE5029}">
      <dgm:prSet phldrT="[Texto]" custT="1"/>
      <dgm:spPr/>
      <dgm:t>
        <a:bodyPr/>
        <a:lstStyle/>
        <a:p>
          <a:r>
            <a:rPr lang="pt-BR" sz="14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À vista</a:t>
          </a:r>
          <a:endParaRPr lang="pt-BR" sz="1400" dirty="0">
            <a:solidFill>
              <a:schemeClr val="bg1">
                <a:lumMod val="6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483EC7-FB27-4964-836A-ECC053D9A3D5}" type="parTrans" cxnId="{ADD66135-6D92-456F-9097-39FF75CADC73}">
      <dgm:prSet/>
      <dgm:spPr/>
      <dgm:t>
        <a:bodyPr/>
        <a:lstStyle/>
        <a:p>
          <a:endParaRPr lang="pt-B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E1D63D-305E-4499-92EB-CF99615927F0}" type="sibTrans" cxnId="{ADD66135-6D92-456F-9097-39FF75CADC73}">
      <dgm:prSet/>
      <dgm:spPr/>
      <dgm:t>
        <a:bodyPr/>
        <a:lstStyle/>
        <a:p>
          <a:endParaRPr lang="pt-B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788A95-41DD-4068-A773-F0195742FCAF}">
      <dgm:prSet phldrT="[Texto]" custT="1"/>
      <dgm:sp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pt-BR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Parcelado</a:t>
          </a:r>
          <a:endParaRPr lang="pt-BR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362D03-3FA3-4F6A-B8DC-97C3F758F6F2}" type="parTrans" cxnId="{97AC6A99-4AB2-42C1-BA48-3726DBFE6764}">
      <dgm:prSet/>
      <dgm:spPr/>
      <dgm:t>
        <a:bodyPr/>
        <a:lstStyle/>
        <a:p>
          <a:endParaRPr lang="pt-B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FB4B7B-5F79-4313-9C73-B43C62E9D586}" type="sibTrans" cxnId="{97AC6A99-4AB2-42C1-BA48-3726DBFE6764}">
      <dgm:prSet/>
      <dgm:spPr/>
      <dgm:t>
        <a:bodyPr/>
        <a:lstStyle/>
        <a:p>
          <a:endParaRPr lang="pt-B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32BC12-ED36-4701-95D8-93FC30A12133}">
      <dgm:prSet phldrT="[Texto]" custT="1"/>
      <dgm:spPr/>
      <dgm:t>
        <a:bodyPr/>
        <a:lstStyle/>
        <a:p>
          <a:r>
            <a:rPr lang="pt-BR" sz="1400" b="1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71</a:t>
          </a:r>
          <a:endParaRPr lang="pt-BR" sz="1400" b="1" dirty="0">
            <a:solidFill>
              <a:schemeClr val="bg1">
                <a:lumMod val="6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0EFC35-B8B9-47A5-8325-C28A63114F4A}" type="parTrans" cxnId="{02365E2E-9FBF-489C-924E-5B73DB2DEEBA}">
      <dgm:prSet/>
      <dgm:spPr/>
      <dgm:t>
        <a:bodyPr/>
        <a:lstStyle/>
        <a:p>
          <a:endParaRPr lang="pt-B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D45B21-B3C5-4764-8B55-1D33D78E3AEC}" type="sibTrans" cxnId="{02365E2E-9FBF-489C-924E-5B73DB2DEEBA}">
      <dgm:prSet/>
      <dgm:spPr/>
      <dgm:t>
        <a:bodyPr/>
        <a:lstStyle/>
        <a:p>
          <a:endParaRPr lang="pt-B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118864-D43C-4007-B99E-DC7D60C1D686}">
      <dgm:prSet phldrT="[Texto]" custT="1"/>
      <dgm:sp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pt-BR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29</a:t>
          </a:r>
          <a:endParaRPr lang="pt-BR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940F31-5D66-4AAB-89AE-B26356BBAB88}" type="parTrans" cxnId="{266E8915-3701-4848-BE3D-B4CE750437AA}">
      <dgm:prSet/>
      <dgm:spPr/>
      <dgm:t>
        <a:bodyPr/>
        <a:lstStyle/>
        <a:p>
          <a:endParaRPr lang="pt-B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A498E4-06F9-4497-B0AF-3F220745B154}" type="sibTrans" cxnId="{266E8915-3701-4848-BE3D-B4CE750437AA}">
      <dgm:prSet/>
      <dgm:spPr/>
      <dgm:t>
        <a:bodyPr/>
        <a:lstStyle/>
        <a:p>
          <a:endParaRPr lang="pt-B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04B073-48ED-47B8-9047-A1FBE47F2598}" type="pres">
      <dgm:prSet presAssocID="{A24C3F96-BBAB-4435-9F85-46A0C80ADC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7671D1B-29DD-47E4-B579-99F6E064D19D}" type="pres">
      <dgm:prSet presAssocID="{2D2E51DD-E7E5-4413-A716-169F46CE502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E982F8-C909-4490-A693-AB3D101D5F61}" type="pres">
      <dgm:prSet presAssocID="{4FE1D63D-305E-4499-92EB-CF99615927F0}" presName="sibTrans" presStyleCnt="0"/>
      <dgm:spPr/>
    </dgm:pt>
    <dgm:pt modelId="{E84753A6-60AF-4E13-A24E-462ECA30EFAB}" type="pres">
      <dgm:prSet presAssocID="{EF788A95-41DD-4068-A773-F0195742FCAF}" presName="node" presStyleLbl="node1" presStyleIdx="1" presStyleCnt="4" custScaleX="12605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75D75E0-0068-44C1-82B8-44DC60073CCD}" type="pres">
      <dgm:prSet presAssocID="{6FFB4B7B-5F79-4313-9C73-B43C62E9D586}" presName="sibTrans" presStyleCnt="0"/>
      <dgm:spPr/>
    </dgm:pt>
    <dgm:pt modelId="{87BC6791-EB0B-484B-837E-111ED24E6C72}" type="pres">
      <dgm:prSet presAssocID="{E032BC12-ED36-4701-95D8-93FC30A12133}" presName="node" presStyleLbl="node1" presStyleIdx="2" presStyleCnt="4" custScaleY="5346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A1A7406-B73E-4F13-8107-05F1E7273EAE}" type="pres">
      <dgm:prSet presAssocID="{33D45B21-B3C5-4764-8B55-1D33D78E3AEC}" presName="sibTrans" presStyleCnt="0"/>
      <dgm:spPr/>
    </dgm:pt>
    <dgm:pt modelId="{8EED092E-3145-41CC-9F0F-5DD19C42F325}" type="pres">
      <dgm:prSet presAssocID="{A1118864-D43C-4007-B99E-DC7D60C1D686}" presName="node" presStyleLbl="node1" presStyleIdx="3" presStyleCnt="4" custScaleX="126051" custScaleY="5346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0E8CBF8-7615-4543-BE5A-73B9CC9AB5AD}" type="presOf" srcId="{E032BC12-ED36-4701-95D8-93FC30A12133}" destId="{87BC6791-EB0B-484B-837E-111ED24E6C72}" srcOrd="0" destOrd="0" presId="urn:microsoft.com/office/officeart/2005/8/layout/default"/>
    <dgm:cxn modelId="{3F795D7F-09A1-455A-A657-CCC00457D5D1}" type="presOf" srcId="{2D2E51DD-E7E5-4413-A716-169F46CE5029}" destId="{37671D1B-29DD-47E4-B579-99F6E064D19D}" srcOrd="0" destOrd="0" presId="urn:microsoft.com/office/officeart/2005/8/layout/default"/>
    <dgm:cxn modelId="{0B4F0F45-DB7E-4602-9029-803115270A8E}" type="presOf" srcId="{A1118864-D43C-4007-B99E-DC7D60C1D686}" destId="{8EED092E-3145-41CC-9F0F-5DD19C42F325}" srcOrd="0" destOrd="0" presId="urn:microsoft.com/office/officeart/2005/8/layout/default"/>
    <dgm:cxn modelId="{266E8915-3701-4848-BE3D-B4CE750437AA}" srcId="{A24C3F96-BBAB-4435-9F85-46A0C80ADCB1}" destId="{A1118864-D43C-4007-B99E-DC7D60C1D686}" srcOrd="3" destOrd="0" parTransId="{D6940F31-5D66-4AAB-89AE-B26356BBAB88}" sibTransId="{A9A498E4-06F9-4497-B0AF-3F220745B154}"/>
    <dgm:cxn modelId="{57E49184-CA8C-49FE-8950-0938CC772B3C}" type="presOf" srcId="{EF788A95-41DD-4068-A773-F0195742FCAF}" destId="{E84753A6-60AF-4E13-A24E-462ECA30EFAB}" srcOrd="0" destOrd="0" presId="urn:microsoft.com/office/officeart/2005/8/layout/default"/>
    <dgm:cxn modelId="{02365E2E-9FBF-489C-924E-5B73DB2DEEBA}" srcId="{A24C3F96-BBAB-4435-9F85-46A0C80ADCB1}" destId="{E032BC12-ED36-4701-95D8-93FC30A12133}" srcOrd="2" destOrd="0" parTransId="{F80EFC35-B8B9-47A5-8325-C28A63114F4A}" sibTransId="{33D45B21-B3C5-4764-8B55-1D33D78E3AEC}"/>
    <dgm:cxn modelId="{ADD66135-6D92-456F-9097-39FF75CADC73}" srcId="{A24C3F96-BBAB-4435-9F85-46A0C80ADCB1}" destId="{2D2E51DD-E7E5-4413-A716-169F46CE5029}" srcOrd="0" destOrd="0" parTransId="{ED483EC7-FB27-4964-836A-ECC053D9A3D5}" sibTransId="{4FE1D63D-305E-4499-92EB-CF99615927F0}"/>
    <dgm:cxn modelId="{97AC6A99-4AB2-42C1-BA48-3726DBFE6764}" srcId="{A24C3F96-BBAB-4435-9F85-46A0C80ADCB1}" destId="{EF788A95-41DD-4068-A773-F0195742FCAF}" srcOrd="1" destOrd="0" parTransId="{68362D03-3FA3-4F6A-B8DC-97C3F758F6F2}" sibTransId="{6FFB4B7B-5F79-4313-9C73-B43C62E9D586}"/>
    <dgm:cxn modelId="{DFC15639-2D74-4F72-ADB3-3C28AE1F6999}" type="presOf" srcId="{A24C3F96-BBAB-4435-9F85-46A0C80ADCB1}" destId="{3104B073-48ED-47B8-9047-A1FBE47F2598}" srcOrd="0" destOrd="0" presId="urn:microsoft.com/office/officeart/2005/8/layout/default"/>
    <dgm:cxn modelId="{87C97901-5691-4010-8E84-42221BBAD9FB}" type="presParOf" srcId="{3104B073-48ED-47B8-9047-A1FBE47F2598}" destId="{37671D1B-29DD-47E4-B579-99F6E064D19D}" srcOrd="0" destOrd="0" presId="urn:microsoft.com/office/officeart/2005/8/layout/default"/>
    <dgm:cxn modelId="{5174D71D-EB60-41EB-9DEB-05E52070193D}" type="presParOf" srcId="{3104B073-48ED-47B8-9047-A1FBE47F2598}" destId="{82E982F8-C909-4490-A693-AB3D101D5F61}" srcOrd="1" destOrd="0" presId="urn:microsoft.com/office/officeart/2005/8/layout/default"/>
    <dgm:cxn modelId="{D2A0B5D4-2BA8-4B67-8858-E7B64A7C7191}" type="presParOf" srcId="{3104B073-48ED-47B8-9047-A1FBE47F2598}" destId="{E84753A6-60AF-4E13-A24E-462ECA30EFAB}" srcOrd="2" destOrd="0" presId="urn:microsoft.com/office/officeart/2005/8/layout/default"/>
    <dgm:cxn modelId="{FBDEE58B-3A73-452F-96F0-1882F8519260}" type="presParOf" srcId="{3104B073-48ED-47B8-9047-A1FBE47F2598}" destId="{C75D75E0-0068-44C1-82B8-44DC60073CCD}" srcOrd="3" destOrd="0" presId="urn:microsoft.com/office/officeart/2005/8/layout/default"/>
    <dgm:cxn modelId="{2E2F8A31-9DD4-4479-AB9E-6896F5A76E21}" type="presParOf" srcId="{3104B073-48ED-47B8-9047-A1FBE47F2598}" destId="{87BC6791-EB0B-484B-837E-111ED24E6C72}" srcOrd="4" destOrd="0" presId="urn:microsoft.com/office/officeart/2005/8/layout/default"/>
    <dgm:cxn modelId="{573ACA7A-9399-403E-B3AF-473E3BB0973C}" type="presParOf" srcId="{3104B073-48ED-47B8-9047-A1FBE47F2598}" destId="{0A1A7406-B73E-4F13-8107-05F1E7273EAE}" srcOrd="5" destOrd="0" presId="urn:microsoft.com/office/officeart/2005/8/layout/default"/>
    <dgm:cxn modelId="{564CF08D-F288-4370-A09A-8732511F2AFD}" type="presParOf" srcId="{3104B073-48ED-47B8-9047-A1FBE47F2598}" destId="{8EED092E-3145-41CC-9F0F-5DD19C42F32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4C3F96-BBAB-4435-9F85-46A0C80ADCB1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D2E51DD-E7E5-4413-A716-169F46CE5029}">
      <dgm:prSet phldrT="[Texto]" custT="1"/>
      <dgm:spPr/>
      <dgm:t>
        <a:bodyPr/>
        <a:lstStyle/>
        <a:p>
          <a:r>
            <a:rPr lang="pt-BR" sz="14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À vista</a:t>
          </a:r>
          <a:endParaRPr lang="pt-BR" sz="1400" dirty="0">
            <a:solidFill>
              <a:schemeClr val="bg1">
                <a:lumMod val="6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483EC7-FB27-4964-836A-ECC053D9A3D5}" type="parTrans" cxnId="{ADD66135-6D92-456F-9097-39FF75CADC73}">
      <dgm:prSet/>
      <dgm:spPr/>
      <dgm:t>
        <a:bodyPr/>
        <a:lstStyle/>
        <a:p>
          <a:endParaRPr lang="pt-B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E1D63D-305E-4499-92EB-CF99615927F0}" type="sibTrans" cxnId="{ADD66135-6D92-456F-9097-39FF75CADC73}">
      <dgm:prSet/>
      <dgm:spPr/>
      <dgm:t>
        <a:bodyPr/>
        <a:lstStyle/>
        <a:p>
          <a:endParaRPr lang="pt-B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788A95-41DD-4068-A773-F0195742FCAF}">
      <dgm:prSet phldrT="[Texto]" custT="1"/>
      <dgm:sp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pt-BR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Parcelado</a:t>
          </a:r>
          <a:endParaRPr lang="pt-BR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362D03-3FA3-4F6A-B8DC-97C3F758F6F2}" type="parTrans" cxnId="{97AC6A99-4AB2-42C1-BA48-3726DBFE6764}">
      <dgm:prSet/>
      <dgm:spPr/>
      <dgm:t>
        <a:bodyPr/>
        <a:lstStyle/>
        <a:p>
          <a:endParaRPr lang="pt-B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FB4B7B-5F79-4313-9C73-B43C62E9D586}" type="sibTrans" cxnId="{97AC6A99-4AB2-42C1-BA48-3726DBFE6764}">
      <dgm:prSet/>
      <dgm:spPr/>
      <dgm:t>
        <a:bodyPr/>
        <a:lstStyle/>
        <a:p>
          <a:endParaRPr lang="pt-B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32BC12-ED36-4701-95D8-93FC30A12133}">
      <dgm:prSet phldrT="[Texto]" custT="1"/>
      <dgm:spPr/>
      <dgm:t>
        <a:bodyPr/>
        <a:lstStyle/>
        <a:p>
          <a:r>
            <a:rPr lang="pt-BR" sz="1400" b="1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74</a:t>
          </a:r>
          <a:endParaRPr lang="pt-BR" sz="1400" b="1" dirty="0">
            <a:solidFill>
              <a:schemeClr val="bg1">
                <a:lumMod val="6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0EFC35-B8B9-47A5-8325-C28A63114F4A}" type="parTrans" cxnId="{02365E2E-9FBF-489C-924E-5B73DB2DEEBA}">
      <dgm:prSet/>
      <dgm:spPr/>
      <dgm:t>
        <a:bodyPr/>
        <a:lstStyle/>
        <a:p>
          <a:endParaRPr lang="pt-B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D45B21-B3C5-4764-8B55-1D33D78E3AEC}" type="sibTrans" cxnId="{02365E2E-9FBF-489C-924E-5B73DB2DEEBA}">
      <dgm:prSet/>
      <dgm:spPr/>
      <dgm:t>
        <a:bodyPr/>
        <a:lstStyle/>
        <a:p>
          <a:endParaRPr lang="pt-B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118864-D43C-4007-B99E-DC7D60C1D686}">
      <dgm:prSet phldrT="[Texto]" custT="1"/>
      <dgm:sp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pt-BR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26</a:t>
          </a:r>
          <a:endParaRPr lang="pt-BR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940F31-5D66-4AAB-89AE-B26356BBAB88}" type="parTrans" cxnId="{266E8915-3701-4848-BE3D-B4CE750437AA}">
      <dgm:prSet/>
      <dgm:spPr/>
      <dgm:t>
        <a:bodyPr/>
        <a:lstStyle/>
        <a:p>
          <a:endParaRPr lang="pt-B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A498E4-06F9-4497-B0AF-3F220745B154}" type="sibTrans" cxnId="{266E8915-3701-4848-BE3D-B4CE750437AA}">
      <dgm:prSet/>
      <dgm:spPr/>
      <dgm:t>
        <a:bodyPr/>
        <a:lstStyle/>
        <a:p>
          <a:endParaRPr lang="pt-B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04B073-48ED-47B8-9047-A1FBE47F2598}" type="pres">
      <dgm:prSet presAssocID="{A24C3F96-BBAB-4435-9F85-46A0C80ADC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7671D1B-29DD-47E4-B579-99F6E064D19D}" type="pres">
      <dgm:prSet presAssocID="{2D2E51DD-E7E5-4413-A716-169F46CE502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E982F8-C909-4490-A693-AB3D101D5F61}" type="pres">
      <dgm:prSet presAssocID="{4FE1D63D-305E-4499-92EB-CF99615927F0}" presName="sibTrans" presStyleCnt="0"/>
      <dgm:spPr/>
    </dgm:pt>
    <dgm:pt modelId="{E84753A6-60AF-4E13-A24E-462ECA30EFAB}" type="pres">
      <dgm:prSet presAssocID="{EF788A95-41DD-4068-A773-F0195742FCAF}" presName="node" presStyleLbl="node1" presStyleIdx="1" presStyleCnt="4" custScaleX="12346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75D75E0-0068-44C1-82B8-44DC60073CCD}" type="pres">
      <dgm:prSet presAssocID="{6FFB4B7B-5F79-4313-9C73-B43C62E9D586}" presName="sibTrans" presStyleCnt="0"/>
      <dgm:spPr/>
    </dgm:pt>
    <dgm:pt modelId="{87BC6791-EB0B-484B-837E-111ED24E6C72}" type="pres">
      <dgm:prSet presAssocID="{E032BC12-ED36-4701-95D8-93FC30A12133}" presName="node" presStyleLbl="node1" presStyleIdx="2" presStyleCnt="4" custScaleY="5346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A1A7406-B73E-4F13-8107-05F1E7273EAE}" type="pres">
      <dgm:prSet presAssocID="{33D45B21-B3C5-4764-8B55-1D33D78E3AEC}" presName="sibTrans" presStyleCnt="0"/>
      <dgm:spPr/>
    </dgm:pt>
    <dgm:pt modelId="{8EED092E-3145-41CC-9F0F-5DD19C42F325}" type="pres">
      <dgm:prSet presAssocID="{A1118864-D43C-4007-B99E-DC7D60C1D686}" presName="node" presStyleLbl="node1" presStyleIdx="3" presStyleCnt="4" custScaleX="123467" custScaleY="5346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BB77DD7-4B58-44B7-B0CB-D359032D5FB5}" type="presOf" srcId="{2D2E51DD-E7E5-4413-A716-169F46CE5029}" destId="{37671D1B-29DD-47E4-B579-99F6E064D19D}" srcOrd="0" destOrd="0" presId="urn:microsoft.com/office/officeart/2005/8/layout/default"/>
    <dgm:cxn modelId="{D437DD4F-715C-484E-AFB1-9B65AF7D4C67}" type="presOf" srcId="{EF788A95-41DD-4068-A773-F0195742FCAF}" destId="{E84753A6-60AF-4E13-A24E-462ECA30EFAB}" srcOrd="0" destOrd="0" presId="urn:microsoft.com/office/officeart/2005/8/layout/default"/>
    <dgm:cxn modelId="{266E8915-3701-4848-BE3D-B4CE750437AA}" srcId="{A24C3F96-BBAB-4435-9F85-46A0C80ADCB1}" destId="{A1118864-D43C-4007-B99E-DC7D60C1D686}" srcOrd="3" destOrd="0" parTransId="{D6940F31-5D66-4AAB-89AE-B26356BBAB88}" sibTransId="{A9A498E4-06F9-4497-B0AF-3F220745B154}"/>
    <dgm:cxn modelId="{02365E2E-9FBF-489C-924E-5B73DB2DEEBA}" srcId="{A24C3F96-BBAB-4435-9F85-46A0C80ADCB1}" destId="{E032BC12-ED36-4701-95D8-93FC30A12133}" srcOrd="2" destOrd="0" parTransId="{F80EFC35-B8B9-47A5-8325-C28A63114F4A}" sibTransId="{33D45B21-B3C5-4764-8B55-1D33D78E3AEC}"/>
    <dgm:cxn modelId="{ADD66135-6D92-456F-9097-39FF75CADC73}" srcId="{A24C3F96-BBAB-4435-9F85-46A0C80ADCB1}" destId="{2D2E51DD-E7E5-4413-A716-169F46CE5029}" srcOrd="0" destOrd="0" parTransId="{ED483EC7-FB27-4964-836A-ECC053D9A3D5}" sibTransId="{4FE1D63D-305E-4499-92EB-CF99615927F0}"/>
    <dgm:cxn modelId="{97AC6A99-4AB2-42C1-BA48-3726DBFE6764}" srcId="{A24C3F96-BBAB-4435-9F85-46A0C80ADCB1}" destId="{EF788A95-41DD-4068-A773-F0195742FCAF}" srcOrd="1" destOrd="0" parTransId="{68362D03-3FA3-4F6A-B8DC-97C3F758F6F2}" sibTransId="{6FFB4B7B-5F79-4313-9C73-B43C62E9D586}"/>
    <dgm:cxn modelId="{DFD4011D-31CB-4354-B705-AEB8E1AE3090}" type="presOf" srcId="{E032BC12-ED36-4701-95D8-93FC30A12133}" destId="{87BC6791-EB0B-484B-837E-111ED24E6C72}" srcOrd="0" destOrd="0" presId="urn:microsoft.com/office/officeart/2005/8/layout/default"/>
    <dgm:cxn modelId="{B96516D4-A492-4733-960B-BF35D371E9B9}" type="presOf" srcId="{A24C3F96-BBAB-4435-9F85-46A0C80ADCB1}" destId="{3104B073-48ED-47B8-9047-A1FBE47F2598}" srcOrd="0" destOrd="0" presId="urn:microsoft.com/office/officeart/2005/8/layout/default"/>
    <dgm:cxn modelId="{0D237F80-2D7D-49BD-95B3-C061E1E0A3B7}" type="presOf" srcId="{A1118864-D43C-4007-B99E-DC7D60C1D686}" destId="{8EED092E-3145-41CC-9F0F-5DD19C42F325}" srcOrd="0" destOrd="0" presId="urn:microsoft.com/office/officeart/2005/8/layout/default"/>
    <dgm:cxn modelId="{1B628621-4CDC-4731-AF74-99CFE355A155}" type="presParOf" srcId="{3104B073-48ED-47B8-9047-A1FBE47F2598}" destId="{37671D1B-29DD-47E4-B579-99F6E064D19D}" srcOrd="0" destOrd="0" presId="urn:microsoft.com/office/officeart/2005/8/layout/default"/>
    <dgm:cxn modelId="{CEE5F25C-AD25-4D35-B871-8B49A96AA275}" type="presParOf" srcId="{3104B073-48ED-47B8-9047-A1FBE47F2598}" destId="{82E982F8-C909-4490-A693-AB3D101D5F61}" srcOrd="1" destOrd="0" presId="urn:microsoft.com/office/officeart/2005/8/layout/default"/>
    <dgm:cxn modelId="{9F6A7960-EFA0-4CD3-A463-6761C93E583A}" type="presParOf" srcId="{3104B073-48ED-47B8-9047-A1FBE47F2598}" destId="{E84753A6-60AF-4E13-A24E-462ECA30EFAB}" srcOrd="2" destOrd="0" presId="urn:microsoft.com/office/officeart/2005/8/layout/default"/>
    <dgm:cxn modelId="{9C8C7980-482C-407B-B3B4-EC84D89323C1}" type="presParOf" srcId="{3104B073-48ED-47B8-9047-A1FBE47F2598}" destId="{C75D75E0-0068-44C1-82B8-44DC60073CCD}" srcOrd="3" destOrd="0" presId="urn:microsoft.com/office/officeart/2005/8/layout/default"/>
    <dgm:cxn modelId="{D186D278-A9F1-4C86-9956-D88468EC7538}" type="presParOf" srcId="{3104B073-48ED-47B8-9047-A1FBE47F2598}" destId="{87BC6791-EB0B-484B-837E-111ED24E6C72}" srcOrd="4" destOrd="0" presId="urn:microsoft.com/office/officeart/2005/8/layout/default"/>
    <dgm:cxn modelId="{99B5C1B7-6E0D-4090-B12F-D5C12B151D7B}" type="presParOf" srcId="{3104B073-48ED-47B8-9047-A1FBE47F2598}" destId="{0A1A7406-B73E-4F13-8107-05F1E7273EAE}" srcOrd="5" destOrd="0" presId="urn:microsoft.com/office/officeart/2005/8/layout/default"/>
    <dgm:cxn modelId="{01C536F5-93A1-46E9-8BFB-190D63D38BE6}" type="presParOf" srcId="{3104B073-48ED-47B8-9047-A1FBE47F2598}" destId="{8EED092E-3145-41CC-9F0F-5DD19C42F32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24C3F96-BBAB-4435-9F85-46A0C80ADCB1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D2E51DD-E7E5-4413-A716-169F46CE5029}">
      <dgm:prSet phldrT="[Texto]" custT="1"/>
      <dgm:spPr/>
      <dgm:t>
        <a:bodyPr/>
        <a:lstStyle/>
        <a:p>
          <a:r>
            <a:rPr lang="pt-BR" sz="14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À vista</a:t>
          </a:r>
          <a:endParaRPr lang="pt-BR" sz="1400" dirty="0">
            <a:solidFill>
              <a:schemeClr val="bg1">
                <a:lumMod val="6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483EC7-FB27-4964-836A-ECC053D9A3D5}" type="parTrans" cxnId="{ADD66135-6D92-456F-9097-39FF75CADC73}">
      <dgm:prSet/>
      <dgm:spPr/>
      <dgm:t>
        <a:bodyPr/>
        <a:lstStyle/>
        <a:p>
          <a:endParaRPr lang="pt-B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E1D63D-305E-4499-92EB-CF99615927F0}" type="sibTrans" cxnId="{ADD66135-6D92-456F-9097-39FF75CADC73}">
      <dgm:prSet/>
      <dgm:spPr/>
      <dgm:t>
        <a:bodyPr/>
        <a:lstStyle/>
        <a:p>
          <a:endParaRPr lang="pt-B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788A95-41DD-4068-A773-F0195742FCAF}">
      <dgm:prSet phldrT="[Texto]" custT="1"/>
      <dgm:sp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pt-BR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Parcelado</a:t>
          </a:r>
          <a:endParaRPr lang="pt-BR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362D03-3FA3-4F6A-B8DC-97C3F758F6F2}" type="parTrans" cxnId="{97AC6A99-4AB2-42C1-BA48-3726DBFE6764}">
      <dgm:prSet/>
      <dgm:spPr/>
      <dgm:t>
        <a:bodyPr/>
        <a:lstStyle/>
        <a:p>
          <a:endParaRPr lang="pt-B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FB4B7B-5F79-4313-9C73-B43C62E9D586}" type="sibTrans" cxnId="{97AC6A99-4AB2-42C1-BA48-3726DBFE6764}">
      <dgm:prSet/>
      <dgm:spPr/>
      <dgm:t>
        <a:bodyPr/>
        <a:lstStyle/>
        <a:p>
          <a:endParaRPr lang="pt-B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32BC12-ED36-4701-95D8-93FC30A12133}">
      <dgm:prSet phldrT="[Texto]" custT="1"/>
      <dgm:spPr/>
      <dgm:t>
        <a:bodyPr/>
        <a:lstStyle/>
        <a:p>
          <a:r>
            <a:rPr lang="pt-BR" sz="1400" b="1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67</a:t>
          </a:r>
          <a:endParaRPr lang="pt-BR" sz="1400" b="1" dirty="0">
            <a:solidFill>
              <a:schemeClr val="bg1">
                <a:lumMod val="6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0EFC35-B8B9-47A5-8325-C28A63114F4A}" type="parTrans" cxnId="{02365E2E-9FBF-489C-924E-5B73DB2DEEBA}">
      <dgm:prSet/>
      <dgm:spPr/>
      <dgm:t>
        <a:bodyPr/>
        <a:lstStyle/>
        <a:p>
          <a:endParaRPr lang="pt-B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D45B21-B3C5-4764-8B55-1D33D78E3AEC}" type="sibTrans" cxnId="{02365E2E-9FBF-489C-924E-5B73DB2DEEBA}">
      <dgm:prSet/>
      <dgm:spPr/>
      <dgm:t>
        <a:bodyPr/>
        <a:lstStyle/>
        <a:p>
          <a:endParaRPr lang="pt-B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118864-D43C-4007-B99E-DC7D60C1D686}">
      <dgm:prSet phldrT="[Texto]" custT="1"/>
      <dgm:sp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pt-BR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33</a:t>
          </a:r>
          <a:endParaRPr lang="pt-BR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940F31-5D66-4AAB-89AE-B26356BBAB88}" type="parTrans" cxnId="{266E8915-3701-4848-BE3D-B4CE750437AA}">
      <dgm:prSet/>
      <dgm:spPr/>
      <dgm:t>
        <a:bodyPr/>
        <a:lstStyle/>
        <a:p>
          <a:endParaRPr lang="pt-B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A498E4-06F9-4497-B0AF-3F220745B154}" type="sibTrans" cxnId="{266E8915-3701-4848-BE3D-B4CE750437AA}">
      <dgm:prSet/>
      <dgm:spPr/>
      <dgm:t>
        <a:bodyPr/>
        <a:lstStyle/>
        <a:p>
          <a:endParaRPr lang="pt-B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04B073-48ED-47B8-9047-A1FBE47F2598}" type="pres">
      <dgm:prSet presAssocID="{A24C3F96-BBAB-4435-9F85-46A0C80ADC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7671D1B-29DD-47E4-B579-99F6E064D19D}" type="pres">
      <dgm:prSet presAssocID="{2D2E51DD-E7E5-4413-A716-169F46CE502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E982F8-C909-4490-A693-AB3D101D5F61}" type="pres">
      <dgm:prSet presAssocID="{4FE1D63D-305E-4499-92EB-CF99615927F0}" presName="sibTrans" presStyleCnt="0"/>
      <dgm:spPr/>
    </dgm:pt>
    <dgm:pt modelId="{E84753A6-60AF-4E13-A24E-462ECA30EFAB}" type="pres">
      <dgm:prSet presAssocID="{EF788A95-41DD-4068-A773-F0195742FCAF}" presName="node" presStyleLbl="node1" presStyleIdx="1" presStyleCnt="4" custScaleX="12605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75D75E0-0068-44C1-82B8-44DC60073CCD}" type="pres">
      <dgm:prSet presAssocID="{6FFB4B7B-5F79-4313-9C73-B43C62E9D586}" presName="sibTrans" presStyleCnt="0"/>
      <dgm:spPr/>
    </dgm:pt>
    <dgm:pt modelId="{87BC6791-EB0B-484B-837E-111ED24E6C72}" type="pres">
      <dgm:prSet presAssocID="{E032BC12-ED36-4701-95D8-93FC30A12133}" presName="node" presStyleLbl="node1" presStyleIdx="2" presStyleCnt="4" custScaleY="5346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A1A7406-B73E-4F13-8107-05F1E7273EAE}" type="pres">
      <dgm:prSet presAssocID="{33D45B21-B3C5-4764-8B55-1D33D78E3AEC}" presName="sibTrans" presStyleCnt="0"/>
      <dgm:spPr/>
    </dgm:pt>
    <dgm:pt modelId="{8EED092E-3145-41CC-9F0F-5DD19C42F325}" type="pres">
      <dgm:prSet presAssocID="{A1118864-D43C-4007-B99E-DC7D60C1D686}" presName="node" presStyleLbl="node1" presStyleIdx="3" presStyleCnt="4" custScaleX="126051" custScaleY="5346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A1631B2-6E18-4582-AE4F-FB56A6953BB5}" type="presOf" srcId="{2D2E51DD-E7E5-4413-A716-169F46CE5029}" destId="{37671D1B-29DD-47E4-B579-99F6E064D19D}" srcOrd="0" destOrd="0" presId="urn:microsoft.com/office/officeart/2005/8/layout/default"/>
    <dgm:cxn modelId="{4F97012E-970D-4E1E-989A-8C493C660FB6}" type="presOf" srcId="{A1118864-D43C-4007-B99E-DC7D60C1D686}" destId="{8EED092E-3145-41CC-9F0F-5DD19C42F325}" srcOrd="0" destOrd="0" presId="urn:microsoft.com/office/officeart/2005/8/layout/default"/>
    <dgm:cxn modelId="{266E8915-3701-4848-BE3D-B4CE750437AA}" srcId="{A24C3F96-BBAB-4435-9F85-46A0C80ADCB1}" destId="{A1118864-D43C-4007-B99E-DC7D60C1D686}" srcOrd="3" destOrd="0" parTransId="{D6940F31-5D66-4AAB-89AE-B26356BBAB88}" sibTransId="{A9A498E4-06F9-4497-B0AF-3F220745B154}"/>
    <dgm:cxn modelId="{D0484E95-999F-4C3C-9082-48B678890E15}" type="presOf" srcId="{E032BC12-ED36-4701-95D8-93FC30A12133}" destId="{87BC6791-EB0B-484B-837E-111ED24E6C72}" srcOrd="0" destOrd="0" presId="urn:microsoft.com/office/officeart/2005/8/layout/default"/>
    <dgm:cxn modelId="{BFC1F563-201A-4A0D-82CC-9C1C67D7E003}" type="presOf" srcId="{EF788A95-41DD-4068-A773-F0195742FCAF}" destId="{E84753A6-60AF-4E13-A24E-462ECA30EFAB}" srcOrd="0" destOrd="0" presId="urn:microsoft.com/office/officeart/2005/8/layout/default"/>
    <dgm:cxn modelId="{02365E2E-9FBF-489C-924E-5B73DB2DEEBA}" srcId="{A24C3F96-BBAB-4435-9F85-46A0C80ADCB1}" destId="{E032BC12-ED36-4701-95D8-93FC30A12133}" srcOrd="2" destOrd="0" parTransId="{F80EFC35-B8B9-47A5-8325-C28A63114F4A}" sibTransId="{33D45B21-B3C5-4764-8B55-1D33D78E3AEC}"/>
    <dgm:cxn modelId="{97AC6A99-4AB2-42C1-BA48-3726DBFE6764}" srcId="{A24C3F96-BBAB-4435-9F85-46A0C80ADCB1}" destId="{EF788A95-41DD-4068-A773-F0195742FCAF}" srcOrd="1" destOrd="0" parTransId="{68362D03-3FA3-4F6A-B8DC-97C3F758F6F2}" sibTransId="{6FFB4B7B-5F79-4313-9C73-B43C62E9D586}"/>
    <dgm:cxn modelId="{ADD66135-6D92-456F-9097-39FF75CADC73}" srcId="{A24C3F96-BBAB-4435-9F85-46A0C80ADCB1}" destId="{2D2E51DD-E7E5-4413-A716-169F46CE5029}" srcOrd="0" destOrd="0" parTransId="{ED483EC7-FB27-4964-836A-ECC053D9A3D5}" sibTransId="{4FE1D63D-305E-4499-92EB-CF99615927F0}"/>
    <dgm:cxn modelId="{C29D57A9-1EF2-4A1A-9C62-356B3AE78F5C}" type="presOf" srcId="{A24C3F96-BBAB-4435-9F85-46A0C80ADCB1}" destId="{3104B073-48ED-47B8-9047-A1FBE47F2598}" srcOrd="0" destOrd="0" presId="urn:microsoft.com/office/officeart/2005/8/layout/default"/>
    <dgm:cxn modelId="{5025CB1C-4596-42E9-9356-E6995D53D15C}" type="presParOf" srcId="{3104B073-48ED-47B8-9047-A1FBE47F2598}" destId="{37671D1B-29DD-47E4-B579-99F6E064D19D}" srcOrd="0" destOrd="0" presId="urn:microsoft.com/office/officeart/2005/8/layout/default"/>
    <dgm:cxn modelId="{53F3E789-2D34-42DB-B4A6-36887911D7D0}" type="presParOf" srcId="{3104B073-48ED-47B8-9047-A1FBE47F2598}" destId="{82E982F8-C909-4490-A693-AB3D101D5F61}" srcOrd="1" destOrd="0" presId="urn:microsoft.com/office/officeart/2005/8/layout/default"/>
    <dgm:cxn modelId="{2DCD7A98-8427-40DF-9D54-1CBDD34D682E}" type="presParOf" srcId="{3104B073-48ED-47B8-9047-A1FBE47F2598}" destId="{E84753A6-60AF-4E13-A24E-462ECA30EFAB}" srcOrd="2" destOrd="0" presId="urn:microsoft.com/office/officeart/2005/8/layout/default"/>
    <dgm:cxn modelId="{DC0BEAC3-A4A0-4281-9F1F-97BE18DCCA35}" type="presParOf" srcId="{3104B073-48ED-47B8-9047-A1FBE47F2598}" destId="{C75D75E0-0068-44C1-82B8-44DC60073CCD}" srcOrd="3" destOrd="0" presId="urn:microsoft.com/office/officeart/2005/8/layout/default"/>
    <dgm:cxn modelId="{71FE25EB-B7DE-43D0-8D70-440FDE6129BC}" type="presParOf" srcId="{3104B073-48ED-47B8-9047-A1FBE47F2598}" destId="{87BC6791-EB0B-484B-837E-111ED24E6C72}" srcOrd="4" destOrd="0" presId="urn:microsoft.com/office/officeart/2005/8/layout/default"/>
    <dgm:cxn modelId="{C14C371B-06F5-4091-8D04-C0F57DFC37D1}" type="presParOf" srcId="{3104B073-48ED-47B8-9047-A1FBE47F2598}" destId="{0A1A7406-B73E-4F13-8107-05F1E7273EAE}" srcOrd="5" destOrd="0" presId="urn:microsoft.com/office/officeart/2005/8/layout/default"/>
    <dgm:cxn modelId="{5E13B534-2928-4470-8743-96827D0055B8}" type="presParOf" srcId="{3104B073-48ED-47B8-9047-A1FBE47F2598}" destId="{8EED092E-3145-41CC-9F0F-5DD19C42F32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24C3F96-BBAB-4435-9F85-46A0C80ADCB1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D2E51DD-E7E5-4413-A716-169F46CE5029}">
      <dgm:prSet phldrT="[Texto]" custT="1"/>
      <dgm:spPr/>
      <dgm:t>
        <a:bodyPr/>
        <a:lstStyle/>
        <a:p>
          <a:r>
            <a:rPr lang="pt-BR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Recebe 13º salário</a:t>
          </a:r>
          <a:endParaRPr lang="pt-BR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483EC7-FB27-4964-836A-ECC053D9A3D5}" type="parTrans" cxnId="{ADD66135-6D92-456F-9097-39FF75CADC73}">
      <dgm:prSet/>
      <dgm:spPr/>
      <dgm:t>
        <a:bodyPr/>
        <a:lstStyle/>
        <a:p>
          <a:endParaRPr lang="pt-BR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E1D63D-305E-4499-92EB-CF99615927F0}" type="sibTrans" cxnId="{ADD66135-6D92-456F-9097-39FF75CADC73}">
      <dgm:prSet/>
      <dgm:spPr/>
      <dgm:t>
        <a:bodyPr/>
        <a:lstStyle/>
        <a:p>
          <a:endParaRPr lang="pt-BR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788A95-41DD-4068-A773-F0195742FCAF}">
      <dgm:prSet phldrT="[Texto]" custT="1"/>
      <dgm:sp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pt-BR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Não recebe 13º salário</a:t>
          </a:r>
          <a:endParaRPr lang="pt-BR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362D03-3FA3-4F6A-B8DC-97C3F758F6F2}" type="parTrans" cxnId="{97AC6A99-4AB2-42C1-BA48-3726DBFE6764}">
      <dgm:prSet/>
      <dgm:spPr/>
      <dgm:t>
        <a:bodyPr/>
        <a:lstStyle/>
        <a:p>
          <a:endParaRPr lang="pt-BR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FB4B7B-5F79-4313-9C73-B43C62E9D586}" type="sibTrans" cxnId="{97AC6A99-4AB2-42C1-BA48-3726DBFE6764}">
      <dgm:prSet/>
      <dgm:spPr/>
      <dgm:t>
        <a:bodyPr/>
        <a:lstStyle/>
        <a:p>
          <a:endParaRPr lang="pt-BR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32BC12-ED36-4701-95D8-93FC30A12133}">
      <dgm:prSet phldrT="[Texto]" custT="1"/>
      <dgm:spPr/>
      <dgm:t>
        <a:bodyPr/>
        <a:lstStyle/>
        <a:p>
          <a:r>
            <a:rPr lang="pt-BR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89</a:t>
          </a:r>
          <a:endParaRPr lang="pt-BR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0EFC35-B8B9-47A5-8325-C28A63114F4A}" type="parTrans" cxnId="{02365E2E-9FBF-489C-924E-5B73DB2DEEBA}">
      <dgm:prSet/>
      <dgm:spPr/>
      <dgm:t>
        <a:bodyPr/>
        <a:lstStyle/>
        <a:p>
          <a:endParaRPr lang="pt-BR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D45B21-B3C5-4764-8B55-1D33D78E3AEC}" type="sibTrans" cxnId="{02365E2E-9FBF-489C-924E-5B73DB2DEEBA}">
      <dgm:prSet/>
      <dgm:spPr/>
      <dgm:t>
        <a:bodyPr/>
        <a:lstStyle/>
        <a:p>
          <a:endParaRPr lang="pt-BR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118864-D43C-4007-B99E-DC7D60C1D686}">
      <dgm:prSet phldrT="[Texto]" custT="1"/>
      <dgm:sp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pt-BR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11</a:t>
          </a:r>
          <a:endParaRPr lang="pt-BR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940F31-5D66-4AAB-89AE-B26356BBAB88}" type="parTrans" cxnId="{266E8915-3701-4848-BE3D-B4CE750437AA}">
      <dgm:prSet/>
      <dgm:spPr/>
      <dgm:t>
        <a:bodyPr/>
        <a:lstStyle/>
        <a:p>
          <a:endParaRPr lang="pt-BR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A498E4-06F9-4497-B0AF-3F220745B154}" type="sibTrans" cxnId="{266E8915-3701-4848-BE3D-B4CE750437AA}">
      <dgm:prSet/>
      <dgm:spPr/>
      <dgm:t>
        <a:bodyPr/>
        <a:lstStyle/>
        <a:p>
          <a:endParaRPr lang="pt-BR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04B073-48ED-47B8-9047-A1FBE47F2598}" type="pres">
      <dgm:prSet presAssocID="{A24C3F96-BBAB-4435-9F85-46A0C80ADC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7671D1B-29DD-47E4-B579-99F6E064D19D}" type="pres">
      <dgm:prSet presAssocID="{2D2E51DD-E7E5-4413-A716-169F46CE502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E982F8-C909-4490-A693-AB3D101D5F61}" type="pres">
      <dgm:prSet presAssocID="{4FE1D63D-305E-4499-92EB-CF99615927F0}" presName="sibTrans" presStyleCnt="0"/>
      <dgm:spPr/>
    </dgm:pt>
    <dgm:pt modelId="{E84753A6-60AF-4E13-A24E-462ECA30EFAB}" type="pres">
      <dgm:prSet presAssocID="{EF788A95-41DD-4068-A773-F0195742FCA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75D75E0-0068-44C1-82B8-44DC60073CCD}" type="pres">
      <dgm:prSet presAssocID="{6FFB4B7B-5F79-4313-9C73-B43C62E9D586}" presName="sibTrans" presStyleCnt="0"/>
      <dgm:spPr/>
    </dgm:pt>
    <dgm:pt modelId="{87BC6791-EB0B-484B-837E-111ED24E6C72}" type="pres">
      <dgm:prSet presAssocID="{E032BC12-ED36-4701-95D8-93FC30A12133}" presName="node" presStyleLbl="node1" presStyleIdx="2" presStyleCnt="4" custScaleY="5346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A1A7406-B73E-4F13-8107-05F1E7273EAE}" type="pres">
      <dgm:prSet presAssocID="{33D45B21-B3C5-4764-8B55-1D33D78E3AEC}" presName="sibTrans" presStyleCnt="0"/>
      <dgm:spPr/>
    </dgm:pt>
    <dgm:pt modelId="{8EED092E-3145-41CC-9F0F-5DD19C42F325}" type="pres">
      <dgm:prSet presAssocID="{A1118864-D43C-4007-B99E-DC7D60C1D686}" presName="node" presStyleLbl="node1" presStyleIdx="3" presStyleCnt="4" custScaleY="5346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7566B73-9B84-4B14-8D48-90E00A853D75}" type="presOf" srcId="{E032BC12-ED36-4701-95D8-93FC30A12133}" destId="{87BC6791-EB0B-484B-837E-111ED24E6C72}" srcOrd="0" destOrd="0" presId="urn:microsoft.com/office/officeart/2005/8/layout/default"/>
    <dgm:cxn modelId="{01D9C956-F6B9-4C7D-99A6-64EACBFB1938}" type="presOf" srcId="{2D2E51DD-E7E5-4413-A716-169F46CE5029}" destId="{37671D1B-29DD-47E4-B579-99F6E064D19D}" srcOrd="0" destOrd="0" presId="urn:microsoft.com/office/officeart/2005/8/layout/default"/>
    <dgm:cxn modelId="{266E8915-3701-4848-BE3D-B4CE750437AA}" srcId="{A24C3F96-BBAB-4435-9F85-46A0C80ADCB1}" destId="{A1118864-D43C-4007-B99E-DC7D60C1D686}" srcOrd="3" destOrd="0" parTransId="{D6940F31-5D66-4AAB-89AE-B26356BBAB88}" sibTransId="{A9A498E4-06F9-4497-B0AF-3F220745B154}"/>
    <dgm:cxn modelId="{5B63BFEA-D83C-474A-AB26-51B6D4ADF5BC}" type="presOf" srcId="{A24C3F96-BBAB-4435-9F85-46A0C80ADCB1}" destId="{3104B073-48ED-47B8-9047-A1FBE47F2598}" srcOrd="0" destOrd="0" presId="urn:microsoft.com/office/officeart/2005/8/layout/default"/>
    <dgm:cxn modelId="{02365E2E-9FBF-489C-924E-5B73DB2DEEBA}" srcId="{A24C3F96-BBAB-4435-9F85-46A0C80ADCB1}" destId="{E032BC12-ED36-4701-95D8-93FC30A12133}" srcOrd="2" destOrd="0" parTransId="{F80EFC35-B8B9-47A5-8325-C28A63114F4A}" sibTransId="{33D45B21-B3C5-4764-8B55-1D33D78E3AEC}"/>
    <dgm:cxn modelId="{97AC6A99-4AB2-42C1-BA48-3726DBFE6764}" srcId="{A24C3F96-BBAB-4435-9F85-46A0C80ADCB1}" destId="{EF788A95-41DD-4068-A773-F0195742FCAF}" srcOrd="1" destOrd="0" parTransId="{68362D03-3FA3-4F6A-B8DC-97C3F758F6F2}" sibTransId="{6FFB4B7B-5F79-4313-9C73-B43C62E9D586}"/>
    <dgm:cxn modelId="{E52CBDD1-4F57-47E2-864A-DC00BBE4D6A1}" type="presOf" srcId="{EF788A95-41DD-4068-A773-F0195742FCAF}" destId="{E84753A6-60AF-4E13-A24E-462ECA30EFAB}" srcOrd="0" destOrd="0" presId="urn:microsoft.com/office/officeart/2005/8/layout/default"/>
    <dgm:cxn modelId="{01B67F5D-83CE-4E44-BA19-1CCB3CB071CD}" type="presOf" srcId="{A1118864-D43C-4007-B99E-DC7D60C1D686}" destId="{8EED092E-3145-41CC-9F0F-5DD19C42F325}" srcOrd="0" destOrd="0" presId="urn:microsoft.com/office/officeart/2005/8/layout/default"/>
    <dgm:cxn modelId="{ADD66135-6D92-456F-9097-39FF75CADC73}" srcId="{A24C3F96-BBAB-4435-9F85-46A0C80ADCB1}" destId="{2D2E51DD-E7E5-4413-A716-169F46CE5029}" srcOrd="0" destOrd="0" parTransId="{ED483EC7-FB27-4964-836A-ECC053D9A3D5}" sibTransId="{4FE1D63D-305E-4499-92EB-CF99615927F0}"/>
    <dgm:cxn modelId="{0BFAFF58-A503-476E-B340-51AA66A09276}" type="presParOf" srcId="{3104B073-48ED-47B8-9047-A1FBE47F2598}" destId="{37671D1B-29DD-47E4-B579-99F6E064D19D}" srcOrd="0" destOrd="0" presId="urn:microsoft.com/office/officeart/2005/8/layout/default"/>
    <dgm:cxn modelId="{49116D32-436C-4B71-843C-F4CBC1050164}" type="presParOf" srcId="{3104B073-48ED-47B8-9047-A1FBE47F2598}" destId="{82E982F8-C909-4490-A693-AB3D101D5F61}" srcOrd="1" destOrd="0" presId="urn:microsoft.com/office/officeart/2005/8/layout/default"/>
    <dgm:cxn modelId="{D9277105-07ED-4C19-937C-710AF5AD9183}" type="presParOf" srcId="{3104B073-48ED-47B8-9047-A1FBE47F2598}" destId="{E84753A6-60AF-4E13-A24E-462ECA30EFAB}" srcOrd="2" destOrd="0" presId="urn:microsoft.com/office/officeart/2005/8/layout/default"/>
    <dgm:cxn modelId="{8D5CF911-E858-42B9-9F7F-7D3A12A36D45}" type="presParOf" srcId="{3104B073-48ED-47B8-9047-A1FBE47F2598}" destId="{C75D75E0-0068-44C1-82B8-44DC60073CCD}" srcOrd="3" destOrd="0" presId="urn:microsoft.com/office/officeart/2005/8/layout/default"/>
    <dgm:cxn modelId="{22F1454E-FA7B-44E6-9F0E-9FB417DB9CF7}" type="presParOf" srcId="{3104B073-48ED-47B8-9047-A1FBE47F2598}" destId="{87BC6791-EB0B-484B-837E-111ED24E6C72}" srcOrd="4" destOrd="0" presId="urn:microsoft.com/office/officeart/2005/8/layout/default"/>
    <dgm:cxn modelId="{26955254-8670-42F0-A0A4-B54D94B40610}" type="presParOf" srcId="{3104B073-48ED-47B8-9047-A1FBE47F2598}" destId="{0A1A7406-B73E-4F13-8107-05F1E7273EAE}" srcOrd="5" destOrd="0" presId="urn:microsoft.com/office/officeart/2005/8/layout/default"/>
    <dgm:cxn modelId="{6C50F4D0-BA32-428F-9198-6FBC07A495C1}" type="presParOf" srcId="{3104B073-48ED-47B8-9047-A1FBE47F2598}" destId="{8EED092E-3145-41CC-9F0F-5DD19C42F32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24C3F96-BBAB-4435-9F85-46A0C80ADCB1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D2E51DD-E7E5-4413-A716-169F46CE5029}">
      <dgm:prSet phldrT="[Texto]" custT="1"/>
      <dgm:spPr/>
      <dgm:t>
        <a:bodyPr/>
        <a:lstStyle/>
        <a:p>
          <a:r>
            <a:rPr lang="pt-BR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Recebe 13º salário</a:t>
          </a:r>
          <a:endParaRPr lang="pt-BR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483EC7-FB27-4964-836A-ECC053D9A3D5}" type="parTrans" cxnId="{ADD66135-6D92-456F-9097-39FF75CADC73}">
      <dgm:prSet/>
      <dgm:spPr/>
      <dgm:t>
        <a:bodyPr/>
        <a:lstStyle/>
        <a:p>
          <a:endParaRPr lang="pt-BR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E1D63D-305E-4499-92EB-CF99615927F0}" type="sibTrans" cxnId="{ADD66135-6D92-456F-9097-39FF75CADC73}">
      <dgm:prSet/>
      <dgm:spPr/>
      <dgm:t>
        <a:bodyPr/>
        <a:lstStyle/>
        <a:p>
          <a:endParaRPr lang="pt-BR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788A95-41DD-4068-A773-F0195742FCAF}">
      <dgm:prSet phldrT="[Texto]" custT="1"/>
      <dgm:sp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pt-BR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Não recebe 13º salário</a:t>
          </a:r>
          <a:endParaRPr lang="pt-BR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362D03-3FA3-4F6A-B8DC-97C3F758F6F2}" type="parTrans" cxnId="{97AC6A99-4AB2-42C1-BA48-3726DBFE6764}">
      <dgm:prSet/>
      <dgm:spPr/>
      <dgm:t>
        <a:bodyPr/>
        <a:lstStyle/>
        <a:p>
          <a:endParaRPr lang="pt-BR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FB4B7B-5F79-4313-9C73-B43C62E9D586}" type="sibTrans" cxnId="{97AC6A99-4AB2-42C1-BA48-3726DBFE6764}">
      <dgm:prSet/>
      <dgm:spPr/>
      <dgm:t>
        <a:bodyPr/>
        <a:lstStyle/>
        <a:p>
          <a:endParaRPr lang="pt-BR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32BC12-ED36-4701-95D8-93FC30A12133}">
      <dgm:prSet phldrT="[Texto]" custT="1"/>
      <dgm:spPr/>
      <dgm:t>
        <a:bodyPr/>
        <a:lstStyle/>
        <a:p>
          <a:r>
            <a:rPr lang="pt-BR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84</a:t>
          </a:r>
          <a:endParaRPr lang="pt-BR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0EFC35-B8B9-47A5-8325-C28A63114F4A}" type="parTrans" cxnId="{02365E2E-9FBF-489C-924E-5B73DB2DEEBA}">
      <dgm:prSet/>
      <dgm:spPr/>
      <dgm:t>
        <a:bodyPr/>
        <a:lstStyle/>
        <a:p>
          <a:endParaRPr lang="pt-BR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D45B21-B3C5-4764-8B55-1D33D78E3AEC}" type="sibTrans" cxnId="{02365E2E-9FBF-489C-924E-5B73DB2DEEBA}">
      <dgm:prSet/>
      <dgm:spPr/>
      <dgm:t>
        <a:bodyPr/>
        <a:lstStyle/>
        <a:p>
          <a:endParaRPr lang="pt-BR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118864-D43C-4007-B99E-DC7D60C1D686}">
      <dgm:prSet phldrT="[Texto]" custT="1"/>
      <dgm:sp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pt-BR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16</a:t>
          </a:r>
          <a:endParaRPr lang="pt-BR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940F31-5D66-4AAB-89AE-B26356BBAB88}" type="parTrans" cxnId="{266E8915-3701-4848-BE3D-B4CE750437AA}">
      <dgm:prSet/>
      <dgm:spPr/>
      <dgm:t>
        <a:bodyPr/>
        <a:lstStyle/>
        <a:p>
          <a:endParaRPr lang="pt-BR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A498E4-06F9-4497-B0AF-3F220745B154}" type="sibTrans" cxnId="{266E8915-3701-4848-BE3D-B4CE750437AA}">
      <dgm:prSet/>
      <dgm:spPr/>
      <dgm:t>
        <a:bodyPr/>
        <a:lstStyle/>
        <a:p>
          <a:endParaRPr lang="pt-BR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04B073-48ED-47B8-9047-A1FBE47F2598}" type="pres">
      <dgm:prSet presAssocID="{A24C3F96-BBAB-4435-9F85-46A0C80ADC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7671D1B-29DD-47E4-B579-99F6E064D19D}" type="pres">
      <dgm:prSet presAssocID="{2D2E51DD-E7E5-4413-A716-169F46CE502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E982F8-C909-4490-A693-AB3D101D5F61}" type="pres">
      <dgm:prSet presAssocID="{4FE1D63D-305E-4499-92EB-CF99615927F0}" presName="sibTrans" presStyleCnt="0"/>
      <dgm:spPr/>
    </dgm:pt>
    <dgm:pt modelId="{E84753A6-60AF-4E13-A24E-462ECA30EFAB}" type="pres">
      <dgm:prSet presAssocID="{EF788A95-41DD-4068-A773-F0195742FCA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75D75E0-0068-44C1-82B8-44DC60073CCD}" type="pres">
      <dgm:prSet presAssocID="{6FFB4B7B-5F79-4313-9C73-B43C62E9D586}" presName="sibTrans" presStyleCnt="0"/>
      <dgm:spPr/>
    </dgm:pt>
    <dgm:pt modelId="{87BC6791-EB0B-484B-837E-111ED24E6C72}" type="pres">
      <dgm:prSet presAssocID="{E032BC12-ED36-4701-95D8-93FC30A12133}" presName="node" presStyleLbl="node1" presStyleIdx="2" presStyleCnt="4" custScaleY="5346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A1A7406-B73E-4F13-8107-05F1E7273EAE}" type="pres">
      <dgm:prSet presAssocID="{33D45B21-B3C5-4764-8B55-1D33D78E3AEC}" presName="sibTrans" presStyleCnt="0"/>
      <dgm:spPr/>
    </dgm:pt>
    <dgm:pt modelId="{8EED092E-3145-41CC-9F0F-5DD19C42F325}" type="pres">
      <dgm:prSet presAssocID="{A1118864-D43C-4007-B99E-DC7D60C1D686}" presName="node" presStyleLbl="node1" presStyleIdx="3" presStyleCnt="4" custScaleY="5346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2A02418-2957-452C-A8FF-9CF5AB739E9E}" type="presOf" srcId="{A1118864-D43C-4007-B99E-DC7D60C1D686}" destId="{8EED092E-3145-41CC-9F0F-5DD19C42F325}" srcOrd="0" destOrd="0" presId="urn:microsoft.com/office/officeart/2005/8/layout/default"/>
    <dgm:cxn modelId="{569218B1-CAD1-42AA-A3B8-545AB63FD2E5}" type="presOf" srcId="{A24C3F96-BBAB-4435-9F85-46A0C80ADCB1}" destId="{3104B073-48ED-47B8-9047-A1FBE47F2598}" srcOrd="0" destOrd="0" presId="urn:microsoft.com/office/officeart/2005/8/layout/default"/>
    <dgm:cxn modelId="{266E8915-3701-4848-BE3D-B4CE750437AA}" srcId="{A24C3F96-BBAB-4435-9F85-46A0C80ADCB1}" destId="{A1118864-D43C-4007-B99E-DC7D60C1D686}" srcOrd="3" destOrd="0" parTransId="{D6940F31-5D66-4AAB-89AE-B26356BBAB88}" sibTransId="{A9A498E4-06F9-4497-B0AF-3F220745B154}"/>
    <dgm:cxn modelId="{02365E2E-9FBF-489C-924E-5B73DB2DEEBA}" srcId="{A24C3F96-BBAB-4435-9F85-46A0C80ADCB1}" destId="{E032BC12-ED36-4701-95D8-93FC30A12133}" srcOrd="2" destOrd="0" parTransId="{F80EFC35-B8B9-47A5-8325-C28A63114F4A}" sibTransId="{33D45B21-B3C5-4764-8B55-1D33D78E3AEC}"/>
    <dgm:cxn modelId="{9639E9C8-3C97-4AA9-96FA-0370A7E7441A}" type="presOf" srcId="{2D2E51DD-E7E5-4413-A716-169F46CE5029}" destId="{37671D1B-29DD-47E4-B579-99F6E064D19D}" srcOrd="0" destOrd="0" presId="urn:microsoft.com/office/officeart/2005/8/layout/default"/>
    <dgm:cxn modelId="{97AC6A99-4AB2-42C1-BA48-3726DBFE6764}" srcId="{A24C3F96-BBAB-4435-9F85-46A0C80ADCB1}" destId="{EF788A95-41DD-4068-A773-F0195742FCAF}" srcOrd="1" destOrd="0" parTransId="{68362D03-3FA3-4F6A-B8DC-97C3F758F6F2}" sibTransId="{6FFB4B7B-5F79-4313-9C73-B43C62E9D586}"/>
    <dgm:cxn modelId="{66E10886-296B-4444-AE2C-06F15F2B2DF9}" type="presOf" srcId="{EF788A95-41DD-4068-A773-F0195742FCAF}" destId="{E84753A6-60AF-4E13-A24E-462ECA30EFAB}" srcOrd="0" destOrd="0" presId="urn:microsoft.com/office/officeart/2005/8/layout/default"/>
    <dgm:cxn modelId="{292C3DCB-716E-47D8-AAFB-47501FC4DFE5}" type="presOf" srcId="{E032BC12-ED36-4701-95D8-93FC30A12133}" destId="{87BC6791-EB0B-484B-837E-111ED24E6C72}" srcOrd="0" destOrd="0" presId="urn:microsoft.com/office/officeart/2005/8/layout/default"/>
    <dgm:cxn modelId="{ADD66135-6D92-456F-9097-39FF75CADC73}" srcId="{A24C3F96-BBAB-4435-9F85-46A0C80ADCB1}" destId="{2D2E51DD-E7E5-4413-A716-169F46CE5029}" srcOrd="0" destOrd="0" parTransId="{ED483EC7-FB27-4964-836A-ECC053D9A3D5}" sibTransId="{4FE1D63D-305E-4499-92EB-CF99615927F0}"/>
    <dgm:cxn modelId="{89236292-23D9-46B9-B9D1-148223C8FF17}" type="presParOf" srcId="{3104B073-48ED-47B8-9047-A1FBE47F2598}" destId="{37671D1B-29DD-47E4-B579-99F6E064D19D}" srcOrd="0" destOrd="0" presId="urn:microsoft.com/office/officeart/2005/8/layout/default"/>
    <dgm:cxn modelId="{F219CD6B-900D-406B-BFD1-0293B09956BC}" type="presParOf" srcId="{3104B073-48ED-47B8-9047-A1FBE47F2598}" destId="{82E982F8-C909-4490-A693-AB3D101D5F61}" srcOrd="1" destOrd="0" presId="urn:microsoft.com/office/officeart/2005/8/layout/default"/>
    <dgm:cxn modelId="{48AB7127-6CBE-4B6D-860E-573B38CAD235}" type="presParOf" srcId="{3104B073-48ED-47B8-9047-A1FBE47F2598}" destId="{E84753A6-60AF-4E13-A24E-462ECA30EFAB}" srcOrd="2" destOrd="0" presId="urn:microsoft.com/office/officeart/2005/8/layout/default"/>
    <dgm:cxn modelId="{981CA152-958F-4AD3-9654-5D8C3A481AB8}" type="presParOf" srcId="{3104B073-48ED-47B8-9047-A1FBE47F2598}" destId="{C75D75E0-0068-44C1-82B8-44DC60073CCD}" srcOrd="3" destOrd="0" presId="urn:microsoft.com/office/officeart/2005/8/layout/default"/>
    <dgm:cxn modelId="{1DDA73AE-942B-4BCC-B4DC-C7BAF8FB9458}" type="presParOf" srcId="{3104B073-48ED-47B8-9047-A1FBE47F2598}" destId="{87BC6791-EB0B-484B-837E-111ED24E6C72}" srcOrd="4" destOrd="0" presId="urn:microsoft.com/office/officeart/2005/8/layout/default"/>
    <dgm:cxn modelId="{D110B6A0-4BDB-4AC9-ACDE-83CCFA0587BC}" type="presParOf" srcId="{3104B073-48ED-47B8-9047-A1FBE47F2598}" destId="{0A1A7406-B73E-4F13-8107-05F1E7273EAE}" srcOrd="5" destOrd="0" presId="urn:microsoft.com/office/officeart/2005/8/layout/default"/>
    <dgm:cxn modelId="{071D3102-1FB4-4BEA-BD76-1416A0065746}" type="presParOf" srcId="{3104B073-48ED-47B8-9047-A1FBE47F2598}" destId="{8EED092E-3145-41CC-9F0F-5DD19C42F32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24C3F96-BBAB-4435-9F85-46A0C80ADCB1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D2E51DD-E7E5-4413-A716-169F46CE5029}">
      <dgm:prSet phldrT="[Texto]" custT="1"/>
      <dgm:spPr/>
      <dgm:t>
        <a:bodyPr/>
        <a:lstStyle/>
        <a:p>
          <a:r>
            <a:rPr lang="pt-BR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Recebe 13º salário</a:t>
          </a:r>
          <a:endParaRPr lang="pt-BR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483EC7-FB27-4964-836A-ECC053D9A3D5}" type="parTrans" cxnId="{ADD66135-6D92-456F-9097-39FF75CADC73}">
      <dgm:prSet/>
      <dgm:spPr/>
      <dgm:t>
        <a:bodyPr/>
        <a:lstStyle/>
        <a:p>
          <a:endParaRPr lang="pt-BR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E1D63D-305E-4499-92EB-CF99615927F0}" type="sibTrans" cxnId="{ADD66135-6D92-456F-9097-39FF75CADC73}">
      <dgm:prSet/>
      <dgm:spPr/>
      <dgm:t>
        <a:bodyPr/>
        <a:lstStyle/>
        <a:p>
          <a:endParaRPr lang="pt-BR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788A95-41DD-4068-A773-F0195742FCAF}">
      <dgm:prSet phldrT="[Texto]" custT="1"/>
      <dgm:sp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pt-BR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Não recebe 13º salário</a:t>
          </a:r>
          <a:endParaRPr lang="pt-BR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362D03-3FA3-4F6A-B8DC-97C3F758F6F2}" type="parTrans" cxnId="{97AC6A99-4AB2-42C1-BA48-3726DBFE6764}">
      <dgm:prSet/>
      <dgm:spPr/>
      <dgm:t>
        <a:bodyPr/>
        <a:lstStyle/>
        <a:p>
          <a:endParaRPr lang="pt-BR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FB4B7B-5F79-4313-9C73-B43C62E9D586}" type="sibTrans" cxnId="{97AC6A99-4AB2-42C1-BA48-3726DBFE6764}">
      <dgm:prSet/>
      <dgm:spPr/>
      <dgm:t>
        <a:bodyPr/>
        <a:lstStyle/>
        <a:p>
          <a:endParaRPr lang="pt-BR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32BC12-ED36-4701-95D8-93FC30A12133}">
      <dgm:prSet phldrT="[Texto]" custT="1"/>
      <dgm:spPr/>
      <dgm:t>
        <a:bodyPr/>
        <a:lstStyle/>
        <a:p>
          <a:r>
            <a:rPr lang="pt-BR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77</a:t>
          </a:r>
          <a:endParaRPr lang="pt-BR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0EFC35-B8B9-47A5-8325-C28A63114F4A}" type="parTrans" cxnId="{02365E2E-9FBF-489C-924E-5B73DB2DEEBA}">
      <dgm:prSet/>
      <dgm:spPr/>
      <dgm:t>
        <a:bodyPr/>
        <a:lstStyle/>
        <a:p>
          <a:endParaRPr lang="pt-BR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D45B21-B3C5-4764-8B55-1D33D78E3AEC}" type="sibTrans" cxnId="{02365E2E-9FBF-489C-924E-5B73DB2DEEBA}">
      <dgm:prSet/>
      <dgm:spPr/>
      <dgm:t>
        <a:bodyPr/>
        <a:lstStyle/>
        <a:p>
          <a:endParaRPr lang="pt-BR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118864-D43C-4007-B99E-DC7D60C1D686}">
      <dgm:prSet phldrT="[Texto]" custT="1"/>
      <dgm:sp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pt-BR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23</a:t>
          </a:r>
          <a:endParaRPr lang="pt-BR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940F31-5D66-4AAB-89AE-B26356BBAB88}" type="parTrans" cxnId="{266E8915-3701-4848-BE3D-B4CE750437AA}">
      <dgm:prSet/>
      <dgm:spPr/>
      <dgm:t>
        <a:bodyPr/>
        <a:lstStyle/>
        <a:p>
          <a:endParaRPr lang="pt-BR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A498E4-06F9-4497-B0AF-3F220745B154}" type="sibTrans" cxnId="{266E8915-3701-4848-BE3D-B4CE750437AA}">
      <dgm:prSet/>
      <dgm:spPr/>
      <dgm:t>
        <a:bodyPr/>
        <a:lstStyle/>
        <a:p>
          <a:endParaRPr lang="pt-BR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04B073-48ED-47B8-9047-A1FBE47F2598}" type="pres">
      <dgm:prSet presAssocID="{A24C3F96-BBAB-4435-9F85-46A0C80ADC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7671D1B-29DD-47E4-B579-99F6E064D19D}" type="pres">
      <dgm:prSet presAssocID="{2D2E51DD-E7E5-4413-A716-169F46CE502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E982F8-C909-4490-A693-AB3D101D5F61}" type="pres">
      <dgm:prSet presAssocID="{4FE1D63D-305E-4499-92EB-CF99615927F0}" presName="sibTrans" presStyleCnt="0"/>
      <dgm:spPr/>
    </dgm:pt>
    <dgm:pt modelId="{E84753A6-60AF-4E13-A24E-462ECA30EFAB}" type="pres">
      <dgm:prSet presAssocID="{EF788A95-41DD-4068-A773-F0195742FCA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75D75E0-0068-44C1-82B8-44DC60073CCD}" type="pres">
      <dgm:prSet presAssocID="{6FFB4B7B-5F79-4313-9C73-B43C62E9D586}" presName="sibTrans" presStyleCnt="0"/>
      <dgm:spPr/>
    </dgm:pt>
    <dgm:pt modelId="{87BC6791-EB0B-484B-837E-111ED24E6C72}" type="pres">
      <dgm:prSet presAssocID="{E032BC12-ED36-4701-95D8-93FC30A12133}" presName="node" presStyleLbl="node1" presStyleIdx="2" presStyleCnt="4" custScaleY="5346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A1A7406-B73E-4F13-8107-05F1E7273EAE}" type="pres">
      <dgm:prSet presAssocID="{33D45B21-B3C5-4764-8B55-1D33D78E3AEC}" presName="sibTrans" presStyleCnt="0"/>
      <dgm:spPr/>
    </dgm:pt>
    <dgm:pt modelId="{8EED092E-3145-41CC-9F0F-5DD19C42F325}" type="pres">
      <dgm:prSet presAssocID="{A1118864-D43C-4007-B99E-DC7D60C1D686}" presName="node" presStyleLbl="node1" presStyleIdx="3" presStyleCnt="4" custScaleY="5346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66E8915-3701-4848-BE3D-B4CE750437AA}" srcId="{A24C3F96-BBAB-4435-9F85-46A0C80ADCB1}" destId="{A1118864-D43C-4007-B99E-DC7D60C1D686}" srcOrd="3" destOrd="0" parTransId="{D6940F31-5D66-4AAB-89AE-B26356BBAB88}" sibTransId="{A9A498E4-06F9-4497-B0AF-3F220745B154}"/>
    <dgm:cxn modelId="{EEAE7026-7C2D-496C-91A3-805336430BB8}" type="presOf" srcId="{A1118864-D43C-4007-B99E-DC7D60C1D686}" destId="{8EED092E-3145-41CC-9F0F-5DD19C42F325}" srcOrd="0" destOrd="0" presId="urn:microsoft.com/office/officeart/2005/8/layout/default"/>
    <dgm:cxn modelId="{02365E2E-9FBF-489C-924E-5B73DB2DEEBA}" srcId="{A24C3F96-BBAB-4435-9F85-46A0C80ADCB1}" destId="{E032BC12-ED36-4701-95D8-93FC30A12133}" srcOrd="2" destOrd="0" parTransId="{F80EFC35-B8B9-47A5-8325-C28A63114F4A}" sibTransId="{33D45B21-B3C5-4764-8B55-1D33D78E3AEC}"/>
    <dgm:cxn modelId="{97AC6A99-4AB2-42C1-BA48-3726DBFE6764}" srcId="{A24C3F96-BBAB-4435-9F85-46A0C80ADCB1}" destId="{EF788A95-41DD-4068-A773-F0195742FCAF}" srcOrd="1" destOrd="0" parTransId="{68362D03-3FA3-4F6A-B8DC-97C3F758F6F2}" sibTransId="{6FFB4B7B-5F79-4313-9C73-B43C62E9D586}"/>
    <dgm:cxn modelId="{595854C1-718B-433F-840B-E046B10C9B8D}" type="presOf" srcId="{A24C3F96-BBAB-4435-9F85-46A0C80ADCB1}" destId="{3104B073-48ED-47B8-9047-A1FBE47F2598}" srcOrd="0" destOrd="0" presId="urn:microsoft.com/office/officeart/2005/8/layout/default"/>
    <dgm:cxn modelId="{CB1F4BC8-642D-48E6-AEA2-384133A63F94}" type="presOf" srcId="{2D2E51DD-E7E5-4413-A716-169F46CE5029}" destId="{37671D1B-29DD-47E4-B579-99F6E064D19D}" srcOrd="0" destOrd="0" presId="urn:microsoft.com/office/officeart/2005/8/layout/default"/>
    <dgm:cxn modelId="{365150F7-E38E-4352-BE72-4920A596FA64}" type="presOf" srcId="{EF788A95-41DD-4068-A773-F0195742FCAF}" destId="{E84753A6-60AF-4E13-A24E-462ECA30EFAB}" srcOrd="0" destOrd="0" presId="urn:microsoft.com/office/officeart/2005/8/layout/default"/>
    <dgm:cxn modelId="{ADD66135-6D92-456F-9097-39FF75CADC73}" srcId="{A24C3F96-BBAB-4435-9F85-46A0C80ADCB1}" destId="{2D2E51DD-E7E5-4413-A716-169F46CE5029}" srcOrd="0" destOrd="0" parTransId="{ED483EC7-FB27-4964-836A-ECC053D9A3D5}" sibTransId="{4FE1D63D-305E-4499-92EB-CF99615927F0}"/>
    <dgm:cxn modelId="{69528207-C498-4842-81BD-4999DB359264}" type="presOf" srcId="{E032BC12-ED36-4701-95D8-93FC30A12133}" destId="{87BC6791-EB0B-484B-837E-111ED24E6C72}" srcOrd="0" destOrd="0" presId="urn:microsoft.com/office/officeart/2005/8/layout/default"/>
    <dgm:cxn modelId="{690A9FC1-3734-4297-9384-C7F576D2C872}" type="presParOf" srcId="{3104B073-48ED-47B8-9047-A1FBE47F2598}" destId="{37671D1B-29DD-47E4-B579-99F6E064D19D}" srcOrd="0" destOrd="0" presId="urn:microsoft.com/office/officeart/2005/8/layout/default"/>
    <dgm:cxn modelId="{225ADBC0-1004-4D35-9875-C6EC13D799E4}" type="presParOf" srcId="{3104B073-48ED-47B8-9047-A1FBE47F2598}" destId="{82E982F8-C909-4490-A693-AB3D101D5F61}" srcOrd="1" destOrd="0" presId="urn:microsoft.com/office/officeart/2005/8/layout/default"/>
    <dgm:cxn modelId="{77038854-4FE4-488B-9110-8406134F5AC4}" type="presParOf" srcId="{3104B073-48ED-47B8-9047-A1FBE47F2598}" destId="{E84753A6-60AF-4E13-A24E-462ECA30EFAB}" srcOrd="2" destOrd="0" presId="urn:microsoft.com/office/officeart/2005/8/layout/default"/>
    <dgm:cxn modelId="{1D0906A4-386C-489E-877D-4DB635153C74}" type="presParOf" srcId="{3104B073-48ED-47B8-9047-A1FBE47F2598}" destId="{C75D75E0-0068-44C1-82B8-44DC60073CCD}" srcOrd="3" destOrd="0" presId="urn:microsoft.com/office/officeart/2005/8/layout/default"/>
    <dgm:cxn modelId="{FACDA008-F11D-4D3D-9811-3F2DABD7EB74}" type="presParOf" srcId="{3104B073-48ED-47B8-9047-A1FBE47F2598}" destId="{87BC6791-EB0B-484B-837E-111ED24E6C72}" srcOrd="4" destOrd="0" presId="urn:microsoft.com/office/officeart/2005/8/layout/default"/>
    <dgm:cxn modelId="{73C83EEE-456D-4026-8759-5AD658F99267}" type="presParOf" srcId="{3104B073-48ED-47B8-9047-A1FBE47F2598}" destId="{0A1A7406-B73E-4F13-8107-05F1E7273EAE}" srcOrd="5" destOrd="0" presId="urn:microsoft.com/office/officeart/2005/8/layout/default"/>
    <dgm:cxn modelId="{076D61E4-0C87-4963-AB4D-AD2E2BC784A7}" type="presParOf" srcId="{3104B073-48ED-47B8-9047-A1FBE47F2598}" destId="{8EED092E-3145-41CC-9F0F-5DD19C42F32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671D1B-29DD-47E4-B579-99F6E064D19D}">
      <dsp:nvSpPr>
        <dsp:cNvPr id="0" name=""/>
        <dsp:cNvSpPr/>
      </dsp:nvSpPr>
      <dsp:spPr>
        <a:xfrm>
          <a:off x="250" y="94039"/>
          <a:ext cx="978725" cy="5872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À vista</a:t>
          </a:r>
          <a:endParaRPr lang="pt-BR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0" y="94039"/>
        <a:ext cx="978725" cy="587235"/>
      </dsp:txXfrm>
    </dsp:sp>
    <dsp:sp modelId="{E84753A6-60AF-4E13-A24E-462ECA30EFAB}">
      <dsp:nvSpPr>
        <dsp:cNvPr id="0" name=""/>
        <dsp:cNvSpPr/>
      </dsp:nvSpPr>
      <dsp:spPr>
        <a:xfrm>
          <a:off x="1076848" y="94039"/>
          <a:ext cx="978725" cy="587235"/>
        </a:xfrm>
        <a:prstGeom prst="rect">
          <a:avLst/>
        </a:prstGeom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Parcelado</a:t>
          </a:r>
          <a:endParaRPr lang="pt-BR" sz="1400" kern="1200" dirty="0">
            <a:solidFill>
              <a:schemeClr val="bg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76848" y="94039"/>
        <a:ext cx="978725" cy="587235"/>
      </dsp:txXfrm>
    </dsp:sp>
    <dsp:sp modelId="{87BC6791-EB0B-484B-837E-111ED24E6C72}">
      <dsp:nvSpPr>
        <dsp:cNvPr id="0" name=""/>
        <dsp:cNvSpPr/>
      </dsp:nvSpPr>
      <dsp:spPr>
        <a:xfrm>
          <a:off x="250" y="779147"/>
          <a:ext cx="978725" cy="31395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71</a:t>
          </a:r>
          <a:endParaRPr lang="pt-BR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0" y="779147"/>
        <a:ext cx="978725" cy="313959"/>
      </dsp:txXfrm>
    </dsp:sp>
    <dsp:sp modelId="{8EED092E-3145-41CC-9F0F-5DD19C42F325}">
      <dsp:nvSpPr>
        <dsp:cNvPr id="0" name=""/>
        <dsp:cNvSpPr/>
      </dsp:nvSpPr>
      <dsp:spPr>
        <a:xfrm>
          <a:off x="1076848" y="779147"/>
          <a:ext cx="978725" cy="313959"/>
        </a:xfrm>
        <a:prstGeom prst="rect">
          <a:avLst/>
        </a:prstGeom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29</a:t>
          </a:r>
          <a:endParaRPr lang="pt-BR" sz="1400" b="1" kern="1200" dirty="0">
            <a:solidFill>
              <a:schemeClr val="bg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76848" y="779147"/>
        <a:ext cx="978725" cy="3139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671D1B-29DD-47E4-B579-99F6E064D19D}">
      <dsp:nvSpPr>
        <dsp:cNvPr id="0" name=""/>
        <dsp:cNvSpPr/>
      </dsp:nvSpPr>
      <dsp:spPr>
        <a:xfrm>
          <a:off x="250" y="94039"/>
          <a:ext cx="978725" cy="5872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À vista</a:t>
          </a:r>
          <a:endParaRPr lang="pt-BR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0" y="94039"/>
        <a:ext cx="978725" cy="587235"/>
      </dsp:txXfrm>
    </dsp:sp>
    <dsp:sp modelId="{E84753A6-60AF-4E13-A24E-462ECA30EFAB}">
      <dsp:nvSpPr>
        <dsp:cNvPr id="0" name=""/>
        <dsp:cNvSpPr/>
      </dsp:nvSpPr>
      <dsp:spPr>
        <a:xfrm>
          <a:off x="1076848" y="94039"/>
          <a:ext cx="978725" cy="587235"/>
        </a:xfrm>
        <a:prstGeom prst="rect">
          <a:avLst/>
        </a:prstGeom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Parcelado</a:t>
          </a:r>
          <a:endParaRPr lang="pt-BR" sz="1400" kern="1200" dirty="0">
            <a:solidFill>
              <a:schemeClr val="bg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76848" y="94039"/>
        <a:ext cx="978725" cy="587235"/>
      </dsp:txXfrm>
    </dsp:sp>
    <dsp:sp modelId="{87BC6791-EB0B-484B-837E-111ED24E6C72}">
      <dsp:nvSpPr>
        <dsp:cNvPr id="0" name=""/>
        <dsp:cNvSpPr/>
      </dsp:nvSpPr>
      <dsp:spPr>
        <a:xfrm>
          <a:off x="250" y="779147"/>
          <a:ext cx="978725" cy="31395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74</a:t>
          </a:r>
          <a:endParaRPr lang="pt-BR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0" y="779147"/>
        <a:ext cx="978725" cy="313959"/>
      </dsp:txXfrm>
    </dsp:sp>
    <dsp:sp modelId="{8EED092E-3145-41CC-9F0F-5DD19C42F325}">
      <dsp:nvSpPr>
        <dsp:cNvPr id="0" name=""/>
        <dsp:cNvSpPr/>
      </dsp:nvSpPr>
      <dsp:spPr>
        <a:xfrm>
          <a:off x="1076848" y="779147"/>
          <a:ext cx="978725" cy="313959"/>
        </a:xfrm>
        <a:prstGeom prst="rect">
          <a:avLst/>
        </a:prstGeom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26</a:t>
          </a:r>
          <a:endParaRPr lang="pt-BR" sz="1400" b="1" kern="1200" dirty="0">
            <a:solidFill>
              <a:schemeClr val="bg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76848" y="779147"/>
        <a:ext cx="978725" cy="3139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671D1B-29DD-47E4-B579-99F6E064D19D}">
      <dsp:nvSpPr>
        <dsp:cNvPr id="0" name=""/>
        <dsp:cNvSpPr/>
      </dsp:nvSpPr>
      <dsp:spPr>
        <a:xfrm>
          <a:off x="250" y="94039"/>
          <a:ext cx="978725" cy="5872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À vista</a:t>
          </a:r>
          <a:endParaRPr lang="pt-BR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0" y="94039"/>
        <a:ext cx="978725" cy="587235"/>
      </dsp:txXfrm>
    </dsp:sp>
    <dsp:sp modelId="{E84753A6-60AF-4E13-A24E-462ECA30EFAB}">
      <dsp:nvSpPr>
        <dsp:cNvPr id="0" name=""/>
        <dsp:cNvSpPr/>
      </dsp:nvSpPr>
      <dsp:spPr>
        <a:xfrm>
          <a:off x="1076848" y="94039"/>
          <a:ext cx="978725" cy="587235"/>
        </a:xfrm>
        <a:prstGeom prst="rect">
          <a:avLst/>
        </a:prstGeom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Parcelado</a:t>
          </a:r>
          <a:endParaRPr lang="pt-BR" sz="1400" kern="1200" dirty="0">
            <a:solidFill>
              <a:schemeClr val="bg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76848" y="94039"/>
        <a:ext cx="978725" cy="587235"/>
      </dsp:txXfrm>
    </dsp:sp>
    <dsp:sp modelId="{87BC6791-EB0B-484B-837E-111ED24E6C72}">
      <dsp:nvSpPr>
        <dsp:cNvPr id="0" name=""/>
        <dsp:cNvSpPr/>
      </dsp:nvSpPr>
      <dsp:spPr>
        <a:xfrm>
          <a:off x="250" y="779147"/>
          <a:ext cx="978725" cy="31395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67</a:t>
          </a:r>
          <a:endParaRPr lang="pt-BR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0" y="779147"/>
        <a:ext cx="978725" cy="313959"/>
      </dsp:txXfrm>
    </dsp:sp>
    <dsp:sp modelId="{8EED092E-3145-41CC-9F0F-5DD19C42F325}">
      <dsp:nvSpPr>
        <dsp:cNvPr id="0" name=""/>
        <dsp:cNvSpPr/>
      </dsp:nvSpPr>
      <dsp:spPr>
        <a:xfrm>
          <a:off x="1076848" y="779147"/>
          <a:ext cx="978725" cy="313959"/>
        </a:xfrm>
        <a:prstGeom prst="rect">
          <a:avLst/>
        </a:prstGeom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33</a:t>
          </a:r>
          <a:endParaRPr lang="pt-BR" sz="1400" b="1" kern="1200" dirty="0">
            <a:solidFill>
              <a:schemeClr val="bg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76848" y="779147"/>
        <a:ext cx="978725" cy="3139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671D1B-29DD-47E4-B579-99F6E064D19D}">
      <dsp:nvSpPr>
        <dsp:cNvPr id="0" name=""/>
        <dsp:cNvSpPr/>
      </dsp:nvSpPr>
      <dsp:spPr>
        <a:xfrm>
          <a:off x="795" y="103805"/>
          <a:ext cx="959591" cy="5757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À vista</a:t>
          </a:r>
          <a:endParaRPr lang="pt-BR" sz="1400" kern="1200" dirty="0">
            <a:solidFill>
              <a:schemeClr val="bg1">
                <a:lumMod val="6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5" y="103805"/>
        <a:ext cx="959591" cy="575754"/>
      </dsp:txXfrm>
    </dsp:sp>
    <dsp:sp modelId="{E84753A6-60AF-4E13-A24E-462ECA30EFAB}">
      <dsp:nvSpPr>
        <dsp:cNvPr id="0" name=""/>
        <dsp:cNvSpPr/>
      </dsp:nvSpPr>
      <dsp:spPr>
        <a:xfrm>
          <a:off x="1056346" y="103805"/>
          <a:ext cx="1209574" cy="575754"/>
        </a:xfrm>
        <a:prstGeom prst="rect">
          <a:avLst/>
        </a:prstGeom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Parcelado</a:t>
          </a:r>
          <a:endParaRPr lang="pt-BR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56346" y="103805"/>
        <a:ext cx="1209574" cy="575754"/>
      </dsp:txXfrm>
    </dsp:sp>
    <dsp:sp modelId="{87BC6791-EB0B-484B-837E-111ED24E6C72}">
      <dsp:nvSpPr>
        <dsp:cNvPr id="0" name=""/>
        <dsp:cNvSpPr/>
      </dsp:nvSpPr>
      <dsp:spPr>
        <a:xfrm>
          <a:off x="795" y="775519"/>
          <a:ext cx="959591" cy="3078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71</a:t>
          </a:r>
          <a:endParaRPr lang="pt-BR" sz="1400" b="1" kern="1200" dirty="0">
            <a:solidFill>
              <a:schemeClr val="bg1">
                <a:lumMod val="6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5" y="775519"/>
        <a:ext cx="959591" cy="307821"/>
      </dsp:txXfrm>
    </dsp:sp>
    <dsp:sp modelId="{8EED092E-3145-41CC-9F0F-5DD19C42F325}">
      <dsp:nvSpPr>
        <dsp:cNvPr id="0" name=""/>
        <dsp:cNvSpPr/>
      </dsp:nvSpPr>
      <dsp:spPr>
        <a:xfrm>
          <a:off x="1056346" y="775519"/>
          <a:ext cx="1209574" cy="307821"/>
        </a:xfrm>
        <a:prstGeom prst="rect">
          <a:avLst/>
        </a:prstGeom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29</a:t>
          </a:r>
          <a:endParaRPr lang="pt-BR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56346" y="775519"/>
        <a:ext cx="1209574" cy="3078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671D1B-29DD-47E4-B579-99F6E064D19D}">
      <dsp:nvSpPr>
        <dsp:cNvPr id="0" name=""/>
        <dsp:cNvSpPr/>
      </dsp:nvSpPr>
      <dsp:spPr>
        <a:xfrm>
          <a:off x="259" y="124354"/>
          <a:ext cx="919330" cy="5515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À vista</a:t>
          </a:r>
          <a:endParaRPr lang="pt-BR" sz="1400" kern="1200" dirty="0">
            <a:solidFill>
              <a:schemeClr val="bg1">
                <a:lumMod val="6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9" y="124354"/>
        <a:ext cx="919330" cy="551598"/>
      </dsp:txXfrm>
    </dsp:sp>
    <dsp:sp modelId="{E84753A6-60AF-4E13-A24E-462ECA30EFAB}">
      <dsp:nvSpPr>
        <dsp:cNvPr id="0" name=""/>
        <dsp:cNvSpPr/>
      </dsp:nvSpPr>
      <dsp:spPr>
        <a:xfrm>
          <a:off x="1011522" y="124354"/>
          <a:ext cx="1135069" cy="551598"/>
        </a:xfrm>
        <a:prstGeom prst="rect">
          <a:avLst/>
        </a:prstGeom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Parcelado</a:t>
          </a:r>
          <a:endParaRPr lang="pt-BR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11522" y="124354"/>
        <a:ext cx="1135069" cy="551598"/>
      </dsp:txXfrm>
    </dsp:sp>
    <dsp:sp modelId="{87BC6791-EB0B-484B-837E-111ED24E6C72}">
      <dsp:nvSpPr>
        <dsp:cNvPr id="0" name=""/>
        <dsp:cNvSpPr/>
      </dsp:nvSpPr>
      <dsp:spPr>
        <a:xfrm>
          <a:off x="259" y="767885"/>
          <a:ext cx="919330" cy="2949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74</a:t>
          </a:r>
          <a:endParaRPr lang="pt-BR" sz="1400" b="1" kern="1200" dirty="0">
            <a:solidFill>
              <a:schemeClr val="bg1">
                <a:lumMod val="6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9" y="767885"/>
        <a:ext cx="919330" cy="294906"/>
      </dsp:txXfrm>
    </dsp:sp>
    <dsp:sp modelId="{8EED092E-3145-41CC-9F0F-5DD19C42F325}">
      <dsp:nvSpPr>
        <dsp:cNvPr id="0" name=""/>
        <dsp:cNvSpPr/>
      </dsp:nvSpPr>
      <dsp:spPr>
        <a:xfrm>
          <a:off x="1011522" y="767885"/>
          <a:ext cx="1135069" cy="294906"/>
        </a:xfrm>
        <a:prstGeom prst="rect">
          <a:avLst/>
        </a:prstGeom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26</a:t>
          </a:r>
          <a:endParaRPr lang="pt-BR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11522" y="767885"/>
        <a:ext cx="1135069" cy="2949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671D1B-29DD-47E4-B579-99F6E064D19D}">
      <dsp:nvSpPr>
        <dsp:cNvPr id="0" name=""/>
        <dsp:cNvSpPr/>
      </dsp:nvSpPr>
      <dsp:spPr>
        <a:xfrm>
          <a:off x="795" y="103805"/>
          <a:ext cx="959591" cy="5757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À vista</a:t>
          </a:r>
          <a:endParaRPr lang="pt-BR" sz="1400" kern="1200" dirty="0">
            <a:solidFill>
              <a:schemeClr val="bg1">
                <a:lumMod val="6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5" y="103805"/>
        <a:ext cx="959591" cy="575754"/>
      </dsp:txXfrm>
    </dsp:sp>
    <dsp:sp modelId="{E84753A6-60AF-4E13-A24E-462ECA30EFAB}">
      <dsp:nvSpPr>
        <dsp:cNvPr id="0" name=""/>
        <dsp:cNvSpPr/>
      </dsp:nvSpPr>
      <dsp:spPr>
        <a:xfrm>
          <a:off x="1056346" y="103805"/>
          <a:ext cx="1209574" cy="575754"/>
        </a:xfrm>
        <a:prstGeom prst="rect">
          <a:avLst/>
        </a:prstGeom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Parcelado</a:t>
          </a:r>
          <a:endParaRPr lang="pt-BR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56346" y="103805"/>
        <a:ext cx="1209574" cy="575754"/>
      </dsp:txXfrm>
    </dsp:sp>
    <dsp:sp modelId="{87BC6791-EB0B-484B-837E-111ED24E6C72}">
      <dsp:nvSpPr>
        <dsp:cNvPr id="0" name=""/>
        <dsp:cNvSpPr/>
      </dsp:nvSpPr>
      <dsp:spPr>
        <a:xfrm>
          <a:off x="795" y="775519"/>
          <a:ext cx="959591" cy="3078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67</a:t>
          </a:r>
          <a:endParaRPr lang="pt-BR" sz="1400" b="1" kern="1200" dirty="0">
            <a:solidFill>
              <a:schemeClr val="bg1">
                <a:lumMod val="6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5" y="775519"/>
        <a:ext cx="959591" cy="307821"/>
      </dsp:txXfrm>
    </dsp:sp>
    <dsp:sp modelId="{8EED092E-3145-41CC-9F0F-5DD19C42F325}">
      <dsp:nvSpPr>
        <dsp:cNvPr id="0" name=""/>
        <dsp:cNvSpPr/>
      </dsp:nvSpPr>
      <dsp:spPr>
        <a:xfrm>
          <a:off x="1056346" y="775519"/>
          <a:ext cx="1209574" cy="307821"/>
        </a:xfrm>
        <a:prstGeom prst="rect">
          <a:avLst/>
        </a:prstGeom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33</a:t>
          </a:r>
          <a:endParaRPr lang="pt-BR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56346" y="775519"/>
        <a:ext cx="1209574" cy="30782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671D1B-29DD-47E4-B579-99F6E064D19D}">
      <dsp:nvSpPr>
        <dsp:cNvPr id="0" name=""/>
        <dsp:cNvSpPr/>
      </dsp:nvSpPr>
      <dsp:spPr>
        <a:xfrm>
          <a:off x="147637" y="296"/>
          <a:ext cx="1162394" cy="6974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Recebe 13º salário</a:t>
          </a:r>
          <a:endParaRPr lang="pt-BR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7637" y="296"/>
        <a:ext cx="1162394" cy="697436"/>
      </dsp:txXfrm>
    </dsp:sp>
    <dsp:sp modelId="{E84753A6-60AF-4E13-A24E-462ECA30EFAB}">
      <dsp:nvSpPr>
        <dsp:cNvPr id="0" name=""/>
        <dsp:cNvSpPr/>
      </dsp:nvSpPr>
      <dsp:spPr>
        <a:xfrm>
          <a:off x="1426271" y="296"/>
          <a:ext cx="1162394" cy="697436"/>
        </a:xfrm>
        <a:prstGeom prst="rect">
          <a:avLst/>
        </a:prstGeom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Não recebe 13º salário</a:t>
          </a:r>
          <a:endParaRPr lang="pt-BR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26271" y="296"/>
        <a:ext cx="1162394" cy="697436"/>
      </dsp:txXfrm>
    </dsp:sp>
    <dsp:sp modelId="{87BC6791-EB0B-484B-837E-111ED24E6C72}">
      <dsp:nvSpPr>
        <dsp:cNvPr id="0" name=""/>
        <dsp:cNvSpPr/>
      </dsp:nvSpPr>
      <dsp:spPr>
        <a:xfrm>
          <a:off x="147637" y="813972"/>
          <a:ext cx="1162394" cy="37287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89</a:t>
          </a:r>
          <a:endParaRPr lang="pt-BR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7637" y="813972"/>
        <a:ext cx="1162394" cy="372877"/>
      </dsp:txXfrm>
    </dsp:sp>
    <dsp:sp modelId="{8EED092E-3145-41CC-9F0F-5DD19C42F325}">
      <dsp:nvSpPr>
        <dsp:cNvPr id="0" name=""/>
        <dsp:cNvSpPr/>
      </dsp:nvSpPr>
      <dsp:spPr>
        <a:xfrm>
          <a:off x="1426271" y="813972"/>
          <a:ext cx="1162394" cy="372877"/>
        </a:xfrm>
        <a:prstGeom prst="rect">
          <a:avLst/>
        </a:prstGeom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11</a:t>
          </a:r>
          <a:endParaRPr lang="pt-BR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26271" y="813972"/>
        <a:ext cx="1162394" cy="37287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671D1B-29DD-47E4-B579-99F6E064D19D}">
      <dsp:nvSpPr>
        <dsp:cNvPr id="0" name=""/>
        <dsp:cNvSpPr/>
      </dsp:nvSpPr>
      <dsp:spPr>
        <a:xfrm>
          <a:off x="147637" y="296"/>
          <a:ext cx="1162394" cy="6974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Recebe 13º salário</a:t>
          </a:r>
          <a:endParaRPr lang="pt-BR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7637" y="296"/>
        <a:ext cx="1162394" cy="697436"/>
      </dsp:txXfrm>
    </dsp:sp>
    <dsp:sp modelId="{E84753A6-60AF-4E13-A24E-462ECA30EFAB}">
      <dsp:nvSpPr>
        <dsp:cNvPr id="0" name=""/>
        <dsp:cNvSpPr/>
      </dsp:nvSpPr>
      <dsp:spPr>
        <a:xfrm>
          <a:off x="1426271" y="296"/>
          <a:ext cx="1162394" cy="697436"/>
        </a:xfrm>
        <a:prstGeom prst="rect">
          <a:avLst/>
        </a:prstGeom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Não recebe 13º salário</a:t>
          </a:r>
          <a:endParaRPr lang="pt-BR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26271" y="296"/>
        <a:ext cx="1162394" cy="697436"/>
      </dsp:txXfrm>
    </dsp:sp>
    <dsp:sp modelId="{87BC6791-EB0B-484B-837E-111ED24E6C72}">
      <dsp:nvSpPr>
        <dsp:cNvPr id="0" name=""/>
        <dsp:cNvSpPr/>
      </dsp:nvSpPr>
      <dsp:spPr>
        <a:xfrm>
          <a:off x="147637" y="813972"/>
          <a:ext cx="1162394" cy="37287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84</a:t>
          </a:r>
          <a:endParaRPr lang="pt-BR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7637" y="813972"/>
        <a:ext cx="1162394" cy="372877"/>
      </dsp:txXfrm>
    </dsp:sp>
    <dsp:sp modelId="{8EED092E-3145-41CC-9F0F-5DD19C42F325}">
      <dsp:nvSpPr>
        <dsp:cNvPr id="0" name=""/>
        <dsp:cNvSpPr/>
      </dsp:nvSpPr>
      <dsp:spPr>
        <a:xfrm>
          <a:off x="1426271" y="813972"/>
          <a:ext cx="1162394" cy="372877"/>
        </a:xfrm>
        <a:prstGeom prst="rect">
          <a:avLst/>
        </a:prstGeom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16</a:t>
          </a:r>
          <a:endParaRPr lang="pt-BR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26271" y="813972"/>
        <a:ext cx="1162394" cy="37287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671D1B-29DD-47E4-B579-99F6E064D19D}">
      <dsp:nvSpPr>
        <dsp:cNvPr id="0" name=""/>
        <dsp:cNvSpPr/>
      </dsp:nvSpPr>
      <dsp:spPr>
        <a:xfrm>
          <a:off x="147637" y="296"/>
          <a:ext cx="1162394" cy="6974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Recebe 13º salário</a:t>
          </a:r>
          <a:endParaRPr lang="pt-BR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7637" y="296"/>
        <a:ext cx="1162394" cy="697436"/>
      </dsp:txXfrm>
    </dsp:sp>
    <dsp:sp modelId="{E84753A6-60AF-4E13-A24E-462ECA30EFAB}">
      <dsp:nvSpPr>
        <dsp:cNvPr id="0" name=""/>
        <dsp:cNvSpPr/>
      </dsp:nvSpPr>
      <dsp:spPr>
        <a:xfrm>
          <a:off x="1426271" y="296"/>
          <a:ext cx="1162394" cy="697436"/>
        </a:xfrm>
        <a:prstGeom prst="rect">
          <a:avLst/>
        </a:prstGeom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Não recebe 13º salário</a:t>
          </a:r>
          <a:endParaRPr lang="pt-BR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26271" y="296"/>
        <a:ext cx="1162394" cy="697436"/>
      </dsp:txXfrm>
    </dsp:sp>
    <dsp:sp modelId="{87BC6791-EB0B-484B-837E-111ED24E6C72}">
      <dsp:nvSpPr>
        <dsp:cNvPr id="0" name=""/>
        <dsp:cNvSpPr/>
      </dsp:nvSpPr>
      <dsp:spPr>
        <a:xfrm>
          <a:off x="147637" y="813972"/>
          <a:ext cx="1162394" cy="37287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77</a:t>
          </a:r>
          <a:endParaRPr lang="pt-BR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7637" y="813972"/>
        <a:ext cx="1162394" cy="372877"/>
      </dsp:txXfrm>
    </dsp:sp>
    <dsp:sp modelId="{8EED092E-3145-41CC-9F0F-5DD19C42F325}">
      <dsp:nvSpPr>
        <dsp:cNvPr id="0" name=""/>
        <dsp:cNvSpPr/>
      </dsp:nvSpPr>
      <dsp:spPr>
        <a:xfrm>
          <a:off x="1426271" y="813972"/>
          <a:ext cx="1162394" cy="372877"/>
        </a:xfrm>
        <a:prstGeom prst="rect">
          <a:avLst/>
        </a:prstGeom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23</a:t>
          </a:r>
          <a:endParaRPr lang="pt-BR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26271" y="813972"/>
        <a:ext cx="1162394" cy="3728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0.12154</cdr:x>
      <cdr:y>0.26718</cdr:y>
    </cdr:from>
    <cdr:to>
      <cdr:x>0.12154</cdr:x>
      <cdr:y>0.90605</cdr:y>
    </cdr:to>
    <cdr:cxnSp macro="">
      <cdr:nvCxnSpPr>
        <cdr:cNvPr id="3" name="Conector reto 2"/>
        <cdr:cNvCxnSpPr/>
      </cdr:nvCxnSpPr>
      <cdr:spPr>
        <a:xfrm xmlns:a="http://schemas.openxmlformats.org/drawingml/2006/main">
          <a:off x="1040115" y="1023888"/>
          <a:ext cx="0" cy="2448272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50000"/>
            </a:schemeClr>
          </a:solidFill>
          <a:prstDash val="sysDash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0.66849</cdr:x>
      <cdr:y>0.26718</cdr:y>
    </cdr:from>
    <cdr:to>
      <cdr:x>0.66849</cdr:x>
      <cdr:y>0.90605</cdr:y>
    </cdr:to>
    <cdr:cxnSp macro="">
      <cdr:nvCxnSpPr>
        <cdr:cNvPr id="4" name="Conector reto 3"/>
        <cdr:cNvCxnSpPr/>
      </cdr:nvCxnSpPr>
      <cdr:spPr>
        <a:xfrm xmlns:a="http://schemas.openxmlformats.org/drawingml/2006/main">
          <a:off x="5720635" y="1023888"/>
          <a:ext cx="0" cy="2448272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50000"/>
            </a:schemeClr>
          </a:solidFill>
          <a:prstDash val="sysDash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0.08086</cdr:x>
      <cdr:y>0.02291</cdr:y>
    </cdr:from>
    <cdr:to>
      <cdr:x>0.91914</cdr:x>
      <cdr:y>0.11125</cdr:y>
    </cdr:to>
    <cdr:sp macro="" textlink="">
      <cdr:nvSpPr>
        <cdr:cNvPr id="5" name="CaixaDeTexto 17"/>
        <cdr:cNvSpPr txBox="1"/>
      </cdr:nvSpPr>
      <cdr:spPr>
        <a:xfrm xmlns:a="http://schemas.openxmlformats.org/drawingml/2006/main">
          <a:off x="691946" y="87784"/>
          <a:ext cx="717363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dirty="0" smtClean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rPr>
            <a:t>Pretensão de gastos para Natal e Fim de Ano, em comparação ao ano passado: (%)</a:t>
          </a:r>
          <a:endParaRPr lang="pt-BR" sz="1600" dirty="0">
            <a:solidFill>
              <a:schemeClr val="bg1">
                <a:lumMod val="50000"/>
              </a:schemeClr>
            </a:solidFill>
            <a:latin typeface="+mj-lt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AD95A-66CD-4A2F-A015-2E474875AABC}" type="datetimeFigureOut">
              <a:rPr lang="pt-BR" smtClean="0"/>
              <a:pPr/>
              <a:t>16/11/2015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4" y="9428584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59F68-A16B-4CFB-AEEE-93EEE394046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7810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58F6C-BDEE-4223-AB10-FF3085B377F8}" type="datetimeFigureOut">
              <a:rPr lang="pt-BR" smtClean="0"/>
              <a:t>16/11/2015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1" y="4715155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4" y="9428584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ABD5C-D476-4035-A788-BF4FC77795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5713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ABD5C-D476-4035-A788-BF4FC777959F}" type="slidenum">
              <a:rPr lang="pt-BR" smtClean="0">
                <a:solidFill>
                  <a:prstClr val="black"/>
                </a:solidFill>
              </a:rPr>
              <a:pPr/>
              <a:t>2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117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ABD5C-D476-4035-A788-BF4FC777959F}" type="slidenum">
              <a:rPr lang="pt-BR" smtClean="0">
                <a:solidFill>
                  <a:prstClr val="black"/>
                </a:solidFill>
              </a:rPr>
              <a:pPr/>
              <a:t>11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1070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ABD5C-D476-4035-A788-BF4FC777959F}" type="slidenum">
              <a:rPr lang="pt-BR" smtClean="0">
                <a:solidFill>
                  <a:prstClr val="black"/>
                </a:solidFill>
              </a:rPr>
              <a:pPr/>
              <a:t>12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482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ABD5C-D476-4035-A788-BF4FC777959F}" type="slidenum">
              <a:rPr lang="pt-BR" smtClean="0">
                <a:solidFill>
                  <a:prstClr val="black"/>
                </a:solidFill>
              </a:rPr>
              <a:pPr/>
              <a:t>13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5188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ABD5C-D476-4035-A788-BF4FC777959F}" type="slidenum">
              <a:rPr lang="pt-BR" smtClean="0">
                <a:solidFill>
                  <a:prstClr val="black"/>
                </a:solidFill>
              </a:rPr>
              <a:pPr/>
              <a:t>14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5948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ABD5C-D476-4035-A788-BF4FC777959F}" type="slidenum">
              <a:rPr lang="pt-BR" smtClean="0">
                <a:solidFill>
                  <a:prstClr val="black"/>
                </a:solidFill>
              </a:rPr>
              <a:pPr/>
              <a:t>15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8562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ABD5C-D476-4035-A788-BF4FC777959F}" type="slidenum">
              <a:rPr lang="pt-BR" smtClean="0">
                <a:solidFill>
                  <a:prstClr val="black"/>
                </a:solidFill>
              </a:rPr>
              <a:pPr/>
              <a:t>16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4155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ABD5C-D476-4035-A788-BF4FC777959F}" type="slidenum">
              <a:rPr lang="pt-BR" smtClean="0">
                <a:solidFill>
                  <a:prstClr val="black"/>
                </a:solidFill>
              </a:rPr>
              <a:pPr/>
              <a:t>17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7553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ABD5C-D476-4035-A788-BF4FC777959F}" type="slidenum">
              <a:rPr lang="pt-BR" smtClean="0">
                <a:solidFill>
                  <a:prstClr val="black"/>
                </a:solidFill>
              </a:rPr>
              <a:pPr/>
              <a:t>18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0397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ABD5C-D476-4035-A788-BF4FC777959F}" type="slidenum">
              <a:rPr lang="pt-BR" smtClean="0">
                <a:solidFill>
                  <a:prstClr val="black"/>
                </a:solidFill>
              </a:rPr>
              <a:pPr/>
              <a:t>19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1431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ABD5C-D476-4035-A788-BF4FC777959F}" type="slidenum">
              <a:rPr lang="pt-BR" smtClean="0">
                <a:solidFill>
                  <a:prstClr val="black"/>
                </a:solidFill>
              </a:rPr>
              <a:pPr/>
              <a:t>20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684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ABD5C-D476-4035-A788-BF4FC777959F}" type="slidenum">
              <a:rPr lang="pt-BR" smtClean="0">
                <a:solidFill>
                  <a:prstClr val="black"/>
                </a:solidFill>
              </a:rPr>
              <a:pPr/>
              <a:t>3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3532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ABD5C-D476-4035-A788-BF4FC777959F}" type="slidenum">
              <a:rPr lang="pt-BR" smtClean="0">
                <a:solidFill>
                  <a:prstClr val="black"/>
                </a:solidFill>
              </a:rPr>
              <a:pPr/>
              <a:t>21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1042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ABD5C-D476-4035-A788-BF4FC777959F}" type="slidenum">
              <a:rPr lang="pt-BR" smtClean="0">
                <a:solidFill>
                  <a:prstClr val="black"/>
                </a:solidFill>
              </a:rPr>
              <a:pPr/>
              <a:t>22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7888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ABD5C-D476-4035-A788-BF4FC777959F}" type="slidenum">
              <a:rPr lang="pt-BR" smtClean="0">
                <a:solidFill>
                  <a:prstClr val="black"/>
                </a:solidFill>
              </a:rPr>
              <a:pPr/>
              <a:t>23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4378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ABD5C-D476-4035-A788-BF4FC777959F}" type="slidenum">
              <a:rPr lang="pt-BR" smtClean="0">
                <a:solidFill>
                  <a:prstClr val="black"/>
                </a:solidFill>
              </a:rPr>
              <a:pPr/>
              <a:t>24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0845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ABD5C-D476-4035-A788-BF4FC777959F}" type="slidenum">
              <a:rPr lang="pt-BR" smtClean="0">
                <a:solidFill>
                  <a:prstClr val="black"/>
                </a:solidFill>
              </a:rPr>
              <a:pPr/>
              <a:t>25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5605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ABD5C-D476-4035-A788-BF4FC777959F}" type="slidenum">
              <a:rPr lang="pt-BR" smtClean="0">
                <a:solidFill>
                  <a:prstClr val="black"/>
                </a:solidFill>
              </a:rPr>
              <a:pPr/>
              <a:t>26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026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ABD5C-D476-4035-A788-BF4FC777959F}" type="slidenum">
              <a:rPr lang="pt-BR" smtClean="0">
                <a:solidFill>
                  <a:prstClr val="black"/>
                </a:solidFill>
              </a:rPr>
              <a:pPr/>
              <a:t>27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3959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ABD5C-D476-4035-A788-BF4FC777959F}" type="slidenum">
              <a:rPr lang="pt-BR" smtClean="0">
                <a:solidFill>
                  <a:prstClr val="black"/>
                </a:solidFill>
              </a:rPr>
              <a:pPr/>
              <a:t>28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8759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ABD5C-D476-4035-A788-BF4FC777959F}" type="slidenum">
              <a:rPr lang="pt-BR" smtClean="0">
                <a:solidFill>
                  <a:prstClr val="black"/>
                </a:solidFill>
              </a:rPr>
              <a:pPr/>
              <a:t>29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1198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ABD5C-D476-4035-A788-BF4FC777959F}" type="slidenum">
              <a:rPr lang="pt-BR" smtClean="0">
                <a:solidFill>
                  <a:prstClr val="black"/>
                </a:solidFill>
              </a:rPr>
              <a:pPr/>
              <a:t>30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048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ABD5C-D476-4035-A788-BF4FC777959F}" type="slidenum">
              <a:rPr lang="pt-BR" smtClean="0">
                <a:solidFill>
                  <a:prstClr val="black"/>
                </a:solidFill>
              </a:rPr>
              <a:pPr/>
              <a:t>4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854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ABD5C-D476-4035-A788-BF4FC777959F}" type="slidenum">
              <a:rPr lang="pt-BR" smtClean="0">
                <a:solidFill>
                  <a:prstClr val="black"/>
                </a:solidFill>
              </a:rPr>
              <a:pPr/>
              <a:t>31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2482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ABD5C-D476-4035-A788-BF4FC777959F}" type="slidenum">
              <a:rPr lang="pt-BR" smtClean="0">
                <a:solidFill>
                  <a:prstClr val="black"/>
                </a:solidFill>
              </a:rPr>
              <a:pPr/>
              <a:t>32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4696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ABD5C-D476-4035-A788-BF4FC777959F}" type="slidenum">
              <a:rPr lang="pt-BR" smtClean="0">
                <a:solidFill>
                  <a:prstClr val="black"/>
                </a:solidFill>
              </a:rPr>
              <a:pPr/>
              <a:t>33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9836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ABD5C-D476-4035-A788-BF4FC777959F}" type="slidenum">
              <a:rPr lang="pt-BR" smtClean="0">
                <a:solidFill>
                  <a:prstClr val="black"/>
                </a:solidFill>
              </a:rPr>
              <a:pPr/>
              <a:t>34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8503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ABD5C-D476-4035-A788-BF4FC777959F}" type="slidenum">
              <a:rPr lang="pt-BR" smtClean="0">
                <a:solidFill>
                  <a:prstClr val="black"/>
                </a:solidFill>
              </a:rPr>
              <a:pPr/>
              <a:t>35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0944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ABD5C-D476-4035-A788-BF4FC777959F}" type="slidenum">
              <a:rPr lang="pt-BR" smtClean="0">
                <a:solidFill>
                  <a:prstClr val="black"/>
                </a:solidFill>
              </a:rPr>
              <a:pPr/>
              <a:t>36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005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ABD5C-D476-4035-A788-BF4FC777959F}" type="slidenum">
              <a:rPr lang="pt-BR" smtClean="0">
                <a:solidFill>
                  <a:prstClr val="black"/>
                </a:solidFill>
              </a:rPr>
              <a:pPr/>
              <a:t>37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4576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ABD5C-D476-4035-A788-BF4FC777959F}" type="slidenum">
              <a:rPr lang="pt-BR" smtClean="0">
                <a:solidFill>
                  <a:prstClr val="black"/>
                </a:solidFill>
              </a:rPr>
              <a:pPr/>
              <a:t>38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21221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ABD5C-D476-4035-A788-BF4FC777959F}" type="slidenum">
              <a:rPr lang="pt-BR" smtClean="0">
                <a:solidFill>
                  <a:prstClr val="black"/>
                </a:solidFill>
              </a:rPr>
              <a:pPr/>
              <a:t>39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471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ABD5C-D476-4035-A788-BF4FC777959F}" type="slidenum">
              <a:rPr lang="pt-BR" smtClean="0">
                <a:solidFill>
                  <a:prstClr val="black"/>
                </a:solidFill>
              </a:rPr>
              <a:pPr/>
              <a:t>40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495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ABD5C-D476-4035-A788-BF4FC777959F}" type="slidenum">
              <a:rPr lang="pt-BR" smtClean="0">
                <a:solidFill>
                  <a:prstClr val="black"/>
                </a:solidFill>
              </a:rPr>
              <a:pPr/>
              <a:t>5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440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ABD5C-D476-4035-A788-BF4FC777959F}" type="slidenum">
              <a:rPr lang="pt-BR" smtClean="0">
                <a:solidFill>
                  <a:prstClr val="black"/>
                </a:solidFill>
              </a:rPr>
              <a:pPr/>
              <a:t>41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32491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ABD5C-D476-4035-A788-BF4FC777959F}" type="slidenum">
              <a:rPr lang="pt-BR" smtClean="0">
                <a:solidFill>
                  <a:prstClr val="black"/>
                </a:solidFill>
              </a:rPr>
              <a:pPr/>
              <a:t>42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82495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ABD5C-D476-4035-A788-BF4FC777959F}" type="slidenum">
              <a:rPr lang="pt-BR" smtClean="0">
                <a:solidFill>
                  <a:prstClr val="black"/>
                </a:solidFill>
              </a:rPr>
              <a:pPr/>
              <a:t>43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54709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ABD5C-D476-4035-A788-BF4FC777959F}" type="slidenum">
              <a:rPr lang="pt-BR" smtClean="0">
                <a:solidFill>
                  <a:prstClr val="black"/>
                </a:solidFill>
              </a:rPr>
              <a:pPr/>
              <a:t>44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77554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ABD5C-D476-4035-A788-BF4FC777959F}" type="slidenum">
              <a:rPr lang="pt-BR" smtClean="0">
                <a:solidFill>
                  <a:prstClr val="black"/>
                </a:solidFill>
              </a:rPr>
              <a:pPr/>
              <a:t>45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1871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ABD5C-D476-4035-A788-BF4FC777959F}" type="slidenum">
              <a:rPr lang="pt-BR" smtClean="0">
                <a:solidFill>
                  <a:prstClr val="black"/>
                </a:solidFill>
              </a:rPr>
              <a:pPr/>
              <a:t>46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93860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ABD5C-D476-4035-A788-BF4FC777959F}" type="slidenum">
              <a:rPr lang="pt-BR" smtClean="0">
                <a:solidFill>
                  <a:prstClr val="black"/>
                </a:solidFill>
              </a:rPr>
              <a:pPr/>
              <a:t>47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084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ABD5C-D476-4035-A788-BF4FC777959F}" type="slidenum">
              <a:rPr lang="pt-BR" smtClean="0">
                <a:solidFill>
                  <a:prstClr val="black"/>
                </a:solidFill>
              </a:rPr>
              <a:pPr/>
              <a:t>48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77352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ABD5C-D476-4035-A788-BF4FC777959F}" type="slidenum">
              <a:rPr lang="pt-BR" smtClean="0">
                <a:solidFill>
                  <a:prstClr val="black"/>
                </a:solidFill>
              </a:rPr>
              <a:pPr/>
              <a:t>49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71472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ABD5C-D476-4035-A788-BF4FC777959F}" type="slidenum">
              <a:rPr lang="pt-BR" smtClean="0">
                <a:solidFill>
                  <a:prstClr val="black"/>
                </a:solidFill>
              </a:rPr>
              <a:pPr/>
              <a:t>50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982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ABD5C-D476-4035-A788-BF4FC777959F}" type="slidenum">
              <a:rPr lang="pt-BR" smtClean="0">
                <a:solidFill>
                  <a:prstClr val="black"/>
                </a:solidFill>
              </a:rPr>
              <a:pPr/>
              <a:t>6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04294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ABD5C-D476-4035-A788-BF4FC777959F}" type="slidenum">
              <a:rPr lang="pt-BR" smtClean="0">
                <a:solidFill>
                  <a:prstClr val="black"/>
                </a:solidFill>
              </a:rPr>
              <a:pPr/>
              <a:t>51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92195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ABD5C-D476-4035-A788-BF4FC777959F}" type="slidenum">
              <a:rPr lang="pt-BR" smtClean="0">
                <a:solidFill>
                  <a:prstClr val="black"/>
                </a:solidFill>
              </a:rPr>
              <a:pPr/>
              <a:t>52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10746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ABD5C-D476-4035-A788-BF4FC777959F}" type="slidenum">
              <a:rPr lang="pt-BR" smtClean="0">
                <a:solidFill>
                  <a:prstClr val="black"/>
                </a:solidFill>
              </a:rPr>
              <a:pPr/>
              <a:t>53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285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ABD5C-D476-4035-A788-BF4FC777959F}" type="slidenum">
              <a:rPr lang="pt-BR" smtClean="0">
                <a:solidFill>
                  <a:prstClr val="black"/>
                </a:solidFill>
              </a:rPr>
              <a:pPr/>
              <a:t>7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108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ABD5C-D476-4035-A788-BF4FC777959F}" type="slidenum">
              <a:rPr lang="pt-BR" smtClean="0">
                <a:solidFill>
                  <a:prstClr val="black"/>
                </a:solidFill>
              </a:rPr>
              <a:pPr/>
              <a:t>8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445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ABD5C-D476-4035-A788-BF4FC777959F}" type="slidenum">
              <a:rPr lang="pt-BR" smtClean="0">
                <a:solidFill>
                  <a:prstClr val="black"/>
                </a:solidFill>
              </a:rPr>
              <a:pPr/>
              <a:t>9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62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ABD5C-D476-4035-A788-BF4FC777959F}" type="slidenum">
              <a:rPr lang="pt-BR" smtClean="0">
                <a:solidFill>
                  <a:prstClr val="black"/>
                </a:solidFill>
              </a:rPr>
              <a:pPr/>
              <a:t>10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250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55783457.jpg"/>
          <p:cNvPicPr>
            <a:picLocks noChangeAspect="1"/>
          </p:cNvPicPr>
          <p:nvPr userDrawn="1"/>
        </p:nvPicPr>
        <p:blipFill>
          <a:blip r:embed="rId2" cstate="print"/>
          <a:srcRect t="632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E9D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157193"/>
            <a:ext cx="2877754" cy="112521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055" y="5595159"/>
            <a:ext cx="2371441" cy="35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331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2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55783457.jpg"/>
          <p:cNvPicPr>
            <a:picLocks noChangeAspect="1"/>
          </p:cNvPicPr>
          <p:nvPr userDrawn="1"/>
        </p:nvPicPr>
        <p:blipFill>
          <a:blip r:embed="rId2" cstate="print"/>
          <a:srcRect t="632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4"/>
          <p:cNvSpPr/>
          <p:nvPr userDrawn="1"/>
        </p:nvSpPr>
        <p:spPr>
          <a:xfrm>
            <a:off x="0" y="0"/>
            <a:ext cx="9180512" cy="6858000"/>
          </a:xfrm>
          <a:prstGeom prst="rect">
            <a:avLst/>
          </a:prstGeom>
          <a:solidFill>
            <a:srgbClr val="005E9D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157193"/>
            <a:ext cx="2877754" cy="112521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-1402858" y="-92211"/>
            <a:ext cx="8686800" cy="32131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055" y="5595159"/>
            <a:ext cx="2371441" cy="35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56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8"/>
          <p:cNvSpPr txBox="1">
            <a:spLocks noChangeArrowheads="1"/>
          </p:cNvSpPr>
          <p:nvPr userDrawn="1"/>
        </p:nvSpPr>
        <p:spPr bwMode="auto">
          <a:xfrm>
            <a:off x="251520" y="6753999"/>
            <a:ext cx="2088232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r>
              <a:rPr lang="pt-BR" sz="600" dirty="0" smtClean="0">
                <a:solidFill>
                  <a:schemeClr val="bg1"/>
                </a:solidFill>
                <a:cs typeface="Arial" charset="0"/>
              </a:rPr>
              <a:t>©</a:t>
            </a:r>
            <a:r>
              <a:rPr lang="pt-BR" sz="600" baseline="0" dirty="0" smtClean="0">
                <a:solidFill>
                  <a:schemeClr val="bg1"/>
                </a:solidFill>
                <a:cs typeface="Arial" charset="0"/>
              </a:rPr>
              <a:t> Copyright Boa Vista SCPC</a:t>
            </a:r>
            <a:endParaRPr lang="en-US" sz="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" name="CaixaDeTexto 2"/>
          <p:cNvSpPr txBox="1"/>
          <p:nvPr userDrawn="1"/>
        </p:nvSpPr>
        <p:spPr>
          <a:xfrm>
            <a:off x="8507121" y="6669360"/>
            <a:ext cx="6835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EC3761E-6125-4AE1-82B7-CFD22BFD95E0}" type="slidenum">
              <a:rPr lang="pt-BR" sz="11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pt-B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Imagem 3" descr="barra_cinza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671086" y="359754"/>
            <a:ext cx="1295400" cy="50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145" y="509252"/>
            <a:ext cx="1514166" cy="22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510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78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13" Type="http://schemas.microsoft.com/office/2007/relationships/diagramDrawing" Target="../diagrams/drawing2.xml"/><Relationship Id="rId18" Type="http://schemas.openxmlformats.org/officeDocument/2006/relationships/diagramColors" Target="../diagrams/colors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17" Type="http://schemas.openxmlformats.org/officeDocument/2006/relationships/diagramQuickStyle" Target="../diagrams/quickStyle3.xml"/><Relationship Id="rId2" Type="http://schemas.openxmlformats.org/officeDocument/2006/relationships/notesSlide" Target="../notesSlides/notesSlide15.xml"/><Relationship Id="rId16" Type="http://schemas.openxmlformats.org/officeDocument/2006/relationships/diagramLayout" Target="../diagrams/layout3.xml"/><Relationship Id="rId20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5" Type="http://schemas.openxmlformats.org/officeDocument/2006/relationships/diagramData" Target="../diagrams/data3.xml"/><Relationship Id="rId10" Type="http://schemas.openxmlformats.org/officeDocument/2006/relationships/diagramLayout" Target="../diagrams/layout2.xml"/><Relationship Id="rId19" Type="http://schemas.microsoft.com/office/2007/relationships/diagramDrawing" Target="../diagrams/drawing3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Relationship Id="rId14" Type="http://schemas.openxmlformats.org/officeDocument/2006/relationships/chart" Target="../charts/chart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7.xml"/><Relationship Id="rId13" Type="http://schemas.microsoft.com/office/2007/relationships/diagramDrawing" Target="../diagrams/drawing5.xml"/><Relationship Id="rId18" Type="http://schemas.openxmlformats.org/officeDocument/2006/relationships/diagramColors" Target="../diagrams/colors6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diagramColors" Target="../diagrams/colors5.xml"/><Relationship Id="rId17" Type="http://schemas.openxmlformats.org/officeDocument/2006/relationships/diagramQuickStyle" Target="../diagrams/quickStyle6.xml"/><Relationship Id="rId2" Type="http://schemas.openxmlformats.org/officeDocument/2006/relationships/notesSlide" Target="../notesSlides/notesSlide16.xml"/><Relationship Id="rId16" Type="http://schemas.openxmlformats.org/officeDocument/2006/relationships/diagramLayout" Target="../diagrams/layout6.xml"/><Relationship Id="rId20" Type="http://schemas.openxmlformats.org/officeDocument/2006/relationships/chart" Target="../charts/chart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QuickStyle" Target="../diagrams/quickStyle5.xml"/><Relationship Id="rId5" Type="http://schemas.openxmlformats.org/officeDocument/2006/relationships/diagramQuickStyle" Target="../diagrams/quickStyle4.xml"/><Relationship Id="rId15" Type="http://schemas.openxmlformats.org/officeDocument/2006/relationships/diagramData" Target="../diagrams/data6.xml"/><Relationship Id="rId10" Type="http://schemas.openxmlformats.org/officeDocument/2006/relationships/diagramLayout" Target="../diagrams/layout5.xml"/><Relationship Id="rId19" Type="http://schemas.microsoft.com/office/2007/relationships/diagramDrawing" Target="../diagrams/drawing6.xml"/><Relationship Id="rId4" Type="http://schemas.openxmlformats.org/officeDocument/2006/relationships/diagramLayout" Target="../diagrams/layout4.xml"/><Relationship Id="rId9" Type="http://schemas.openxmlformats.org/officeDocument/2006/relationships/diagramData" Target="../diagrams/data5.xml"/><Relationship Id="rId14" Type="http://schemas.openxmlformats.org/officeDocument/2006/relationships/chart" Target="../charts/char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midorpositivo.com.b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0.xml"/><Relationship Id="rId4" Type="http://schemas.openxmlformats.org/officeDocument/2006/relationships/chart" Target="../charts/char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0.xml"/><Relationship Id="rId13" Type="http://schemas.microsoft.com/office/2007/relationships/diagramDrawing" Target="../diagrams/drawing8.xml"/><Relationship Id="rId18" Type="http://schemas.microsoft.com/office/2007/relationships/diagramDrawing" Target="../diagrams/drawing9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openxmlformats.org/officeDocument/2006/relationships/diagramColors" Target="../diagrams/colors8.xml"/><Relationship Id="rId17" Type="http://schemas.openxmlformats.org/officeDocument/2006/relationships/diagramColors" Target="../diagrams/colors9.xml"/><Relationship Id="rId2" Type="http://schemas.openxmlformats.org/officeDocument/2006/relationships/notesSlide" Target="../notesSlides/notesSlide31.xml"/><Relationship Id="rId16" Type="http://schemas.openxmlformats.org/officeDocument/2006/relationships/diagramQuickStyle" Target="../diagrams/quickStyl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QuickStyle" Target="../diagrams/quickStyle8.xml"/><Relationship Id="rId5" Type="http://schemas.openxmlformats.org/officeDocument/2006/relationships/diagramQuickStyle" Target="../diagrams/quickStyle7.xml"/><Relationship Id="rId15" Type="http://schemas.openxmlformats.org/officeDocument/2006/relationships/diagramLayout" Target="../diagrams/layout9.xml"/><Relationship Id="rId10" Type="http://schemas.openxmlformats.org/officeDocument/2006/relationships/diagramLayout" Target="../diagrams/layout8.xml"/><Relationship Id="rId4" Type="http://schemas.openxmlformats.org/officeDocument/2006/relationships/diagramLayout" Target="../diagrams/layout7.xml"/><Relationship Id="rId9" Type="http://schemas.openxmlformats.org/officeDocument/2006/relationships/diagramData" Target="../diagrams/data8.xml"/><Relationship Id="rId14" Type="http://schemas.openxmlformats.org/officeDocument/2006/relationships/diagramData" Target="../diagrams/data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4.xml"/><Relationship Id="rId5" Type="http://schemas.openxmlformats.org/officeDocument/2006/relationships/chart" Target="../charts/chart43.xml"/><Relationship Id="rId4" Type="http://schemas.openxmlformats.org/officeDocument/2006/relationships/chart" Target="../charts/chart4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8.xml"/><Relationship Id="rId5" Type="http://schemas.openxmlformats.org/officeDocument/2006/relationships/chart" Target="../charts/chart47.xml"/><Relationship Id="rId4" Type="http://schemas.openxmlformats.org/officeDocument/2006/relationships/chart" Target="../charts/chart4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package" Target="../embeddings/Microsoft_Excel_Worksheet4.xlsx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0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1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/>
          <p:nvPr/>
        </p:nvSpPr>
        <p:spPr>
          <a:xfrm>
            <a:off x="2123728" y="2702560"/>
            <a:ext cx="63801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 smtClean="0">
                <a:solidFill>
                  <a:schemeClr val="bg1"/>
                </a:solidFill>
                <a:latin typeface="Arial"/>
                <a:cs typeface="Arial"/>
              </a:rPr>
              <a:t>Hábitos de Consumo e Compras – Fim de ano e Natal 2015 </a:t>
            </a:r>
          </a:p>
          <a:p>
            <a:pPr algn="r"/>
            <a:endParaRPr lang="pt-BR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27584" y="573325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Novembro/2015</a:t>
            </a: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82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91525" y="96968"/>
            <a:ext cx="6973346" cy="792088"/>
          </a:xfrm>
          <a:prstGeom prst="rect">
            <a:avLst/>
          </a:prstGeom>
        </p:spPr>
        <p:txBody>
          <a:bodyPr anchor="b" anchorCtr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t-BR" sz="1200" dirty="0" smtClean="0">
                <a:solidFill>
                  <a:srgbClr val="005E9D"/>
                </a:solidFill>
                <a:ea typeface="+mn-ea"/>
                <a:cs typeface="Arial"/>
              </a:rPr>
              <a:t>No Sudeste, 80% dos consumidores comprarão menos presentes neste Natal, em comparação ao Natal de 2014. No Sul, este percentual será de 68%.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t-BR" sz="1200" dirty="0" smtClean="0">
                <a:solidFill>
                  <a:srgbClr val="005E9D"/>
                </a:solidFill>
                <a:ea typeface="+mn-ea"/>
                <a:cs typeface="Arial"/>
              </a:rPr>
              <a:t>81% das classes D/E comprarão menos presentes, contra 75% na classe C e 69% nas classes A/B.</a:t>
            </a:r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1070965594"/>
              </p:ext>
            </p:extLst>
          </p:nvPr>
        </p:nvGraphicFramePr>
        <p:xfrm>
          <a:off x="291525" y="1685032"/>
          <a:ext cx="8557522" cy="383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Conector reto 3"/>
          <p:cNvCxnSpPr/>
          <p:nvPr/>
        </p:nvCxnSpPr>
        <p:spPr>
          <a:xfrm>
            <a:off x="1341472" y="2699088"/>
            <a:ext cx="0" cy="244827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>
            <a:off x="5949984" y="2699088"/>
            <a:ext cx="0" cy="244827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lipse 5"/>
          <p:cNvSpPr/>
          <p:nvPr/>
        </p:nvSpPr>
        <p:spPr>
          <a:xfrm>
            <a:off x="4302684" y="3458496"/>
            <a:ext cx="516155" cy="516155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5239736" y="3314480"/>
            <a:ext cx="516155" cy="516155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7976956" y="3466880"/>
            <a:ext cx="516155" cy="516155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639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2127794" y="1177702"/>
            <a:ext cx="4877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Comparada ao ano passado, a Ceia de Natal deste ano será: (%)</a:t>
            </a:r>
            <a:endParaRPr lang="pt-BR" sz="14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652664901"/>
              </p:ext>
            </p:extLst>
          </p:nvPr>
        </p:nvGraphicFramePr>
        <p:xfrm>
          <a:off x="1254299" y="1504529"/>
          <a:ext cx="6624736" cy="2788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1403648" y="4921048"/>
            <a:ext cx="11817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Classe AB (14%)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Classe C (26%)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Classe DE (41%)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2535189" y="4921048"/>
            <a:ext cx="83548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N   (48%)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NE (34%)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CO (33%)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SE (32%)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   (30%)</a:t>
            </a:r>
            <a:endParaRPr lang="pt-BR" sz="10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3491880" y="4933965"/>
            <a:ext cx="12266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anose="020B0604020202020204" pitchFamily="34" charset="0"/>
              </a:rPr>
              <a:t>Classe AB  (23%)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anose="020B0604020202020204" pitchFamily="34" charset="0"/>
              </a:rPr>
              <a:t>Classe C  (26%)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anose="020B0604020202020204" pitchFamily="34" charset="0"/>
              </a:rPr>
              <a:t>Classe DE  (38%)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4643676" y="4933965"/>
            <a:ext cx="86914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anose="020B0604020202020204" pitchFamily="34" charset="0"/>
              </a:rPr>
              <a:t>N    (21%)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anose="020B0604020202020204" pitchFamily="34" charset="0"/>
              </a:rPr>
              <a:t>NE  (35%)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anose="020B0604020202020204" pitchFamily="34" charset="0"/>
              </a:rPr>
              <a:t>CO  (33%)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anose="020B0604020202020204" pitchFamily="34" charset="0"/>
              </a:rPr>
              <a:t>SE   (33%)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anose="020B0604020202020204" pitchFamily="34" charset="0"/>
              </a:rPr>
              <a:t>S     (28%)</a:t>
            </a:r>
            <a:endParaRPr lang="pt-BR" sz="1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2" name="Conector reto 21"/>
          <p:cNvCxnSpPr/>
          <p:nvPr/>
        </p:nvCxnSpPr>
        <p:spPr>
          <a:xfrm>
            <a:off x="5652120" y="4833494"/>
            <a:ext cx="0" cy="94932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Pentágono 22"/>
          <p:cNvSpPr/>
          <p:nvPr/>
        </p:nvSpPr>
        <p:spPr>
          <a:xfrm>
            <a:off x="107504" y="4634086"/>
            <a:ext cx="1232312" cy="1082725"/>
          </a:xfrm>
          <a:prstGeom prst="homePlat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23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A CEIA SERÁ MENOS FARTURA </a:t>
            </a:r>
            <a:r>
              <a:rPr lang="pt-BR" sz="1000" b="1" dirty="0" smtClean="0">
                <a:latin typeface="+mj-lt"/>
                <a:cs typeface="Arial" panose="020B0604020202020204" pitchFamily="34" charset="0"/>
              </a:rPr>
              <a:t>QUE DO ANO ANTERIOR</a:t>
            </a:r>
            <a:endParaRPr lang="pt-BR" sz="10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3754070" y="4589371"/>
            <a:ext cx="1628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2014</a:t>
            </a:r>
            <a:endParaRPr lang="pt-BR" sz="1100" b="1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1596364" y="4575413"/>
            <a:ext cx="16693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2013</a:t>
            </a:r>
            <a:endParaRPr lang="pt-BR" sz="1100" b="1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6" name="Conector reto 25"/>
          <p:cNvCxnSpPr/>
          <p:nvPr/>
        </p:nvCxnSpPr>
        <p:spPr>
          <a:xfrm>
            <a:off x="502013" y="4365104"/>
            <a:ext cx="839046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ítulo 1"/>
          <p:cNvSpPr txBox="1">
            <a:spLocks/>
          </p:cNvSpPr>
          <p:nvPr/>
        </p:nvSpPr>
        <p:spPr>
          <a:xfrm>
            <a:off x="262950" y="33194"/>
            <a:ext cx="6901338" cy="871297"/>
          </a:xfrm>
          <a:prstGeom prst="rect">
            <a:avLst/>
          </a:prstGeom>
        </p:spPr>
        <p:txBody>
          <a:bodyPr anchor="b" anchorCtr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t-BR" sz="1100" dirty="0" smtClean="0">
                <a:solidFill>
                  <a:srgbClr val="005E9D"/>
                </a:solidFill>
                <a:ea typeface="+mn-ea"/>
                <a:cs typeface="Arial"/>
              </a:rPr>
              <a:t>Para 52% dos consumidores, a Ceia de Natal deste ano será menos farta, contra 32% registrados em 2014, uma redução de 20pp na percepção dos consumidores.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t-BR" sz="1100" dirty="0" smtClean="0">
                <a:solidFill>
                  <a:srgbClr val="005E9D"/>
                </a:solidFill>
                <a:ea typeface="+mn-ea"/>
                <a:cs typeface="Arial"/>
              </a:rPr>
              <a:t>Em 34% dos casos a Ceia de Natal terá a mesma fartura e em 14% será mais farta, percentual inferior aos registrados nos dois últimos anos: 2014 (21%)  e 2013 (22%).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5669911" y="4933965"/>
            <a:ext cx="12266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anose="020B0604020202020204" pitchFamily="34" charset="0"/>
              </a:rPr>
              <a:t>Classe AB  (52%)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anose="020B0604020202020204" pitchFamily="34" charset="0"/>
              </a:rPr>
              <a:t>Classe C  (42%)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anose="020B0604020202020204" pitchFamily="34" charset="0"/>
              </a:rPr>
              <a:t>Classe DE  (59%)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6821707" y="4933965"/>
            <a:ext cx="86914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anose="020B0604020202020204" pitchFamily="34" charset="0"/>
              </a:rPr>
              <a:t>N    (32%)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anose="020B0604020202020204" pitchFamily="34" charset="0"/>
              </a:rPr>
              <a:t>NE  (56%)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anose="020B0604020202020204" pitchFamily="34" charset="0"/>
              </a:rPr>
              <a:t>CO  (55%)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anose="020B0604020202020204" pitchFamily="34" charset="0"/>
              </a:rPr>
              <a:t>SE   (50%)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anose="020B0604020202020204" pitchFamily="34" charset="0"/>
              </a:rPr>
              <a:t>S     (47%)</a:t>
            </a:r>
            <a:endParaRPr lang="pt-BR" sz="1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7" name="Conector reto 26"/>
          <p:cNvCxnSpPr/>
          <p:nvPr/>
        </p:nvCxnSpPr>
        <p:spPr>
          <a:xfrm>
            <a:off x="3520254" y="4834776"/>
            <a:ext cx="0" cy="94932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/>
          <p:cNvSpPr txBox="1"/>
          <p:nvPr/>
        </p:nvSpPr>
        <p:spPr>
          <a:xfrm>
            <a:off x="5885935" y="4589371"/>
            <a:ext cx="17295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2015</a:t>
            </a:r>
            <a:endParaRPr lang="pt-BR" sz="1100" b="1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9" name="Conector de seta reta 28"/>
          <p:cNvCxnSpPr/>
          <p:nvPr/>
        </p:nvCxnSpPr>
        <p:spPr>
          <a:xfrm flipV="1">
            <a:off x="6876256" y="2420888"/>
            <a:ext cx="0" cy="2376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61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91525" y="116632"/>
            <a:ext cx="6973346" cy="792088"/>
          </a:xfrm>
          <a:prstGeom prst="rect">
            <a:avLst/>
          </a:prstGeom>
        </p:spPr>
        <p:txBody>
          <a:bodyPr anchor="b" anchorCtr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t-BR" sz="1200" dirty="0" smtClean="0">
                <a:solidFill>
                  <a:srgbClr val="005E9D"/>
                </a:solidFill>
                <a:ea typeface="+mn-ea"/>
                <a:cs typeface="Arial"/>
              </a:rPr>
              <a:t>A Ceia de Natal deste ano será menos farta para 50% dos consumidores na região Sudeste.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t-BR" sz="1200" dirty="0" smtClean="0">
                <a:solidFill>
                  <a:srgbClr val="005E9D"/>
                </a:solidFill>
                <a:ea typeface="+mn-ea"/>
                <a:cs typeface="Arial"/>
              </a:rPr>
              <a:t>Este percentual aumenta para 56% no Nordeste e 59% na Classe DE.</a:t>
            </a:r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3732252216"/>
              </p:ext>
            </p:extLst>
          </p:nvPr>
        </p:nvGraphicFramePr>
        <p:xfrm>
          <a:off x="291525" y="1685032"/>
          <a:ext cx="8557522" cy="383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Conector reto 3"/>
          <p:cNvCxnSpPr/>
          <p:nvPr/>
        </p:nvCxnSpPr>
        <p:spPr>
          <a:xfrm>
            <a:off x="1341472" y="2689870"/>
            <a:ext cx="0" cy="244827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>
            <a:off x="5949677" y="2680345"/>
            <a:ext cx="0" cy="244827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lipse 5"/>
          <p:cNvSpPr/>
          <p:nvPr/>
        </p:nvSpPr>
        <p:spPr>
          <a:xfrm>
            <a:off x="7987710" y="3150493"/>
            <a:ext cx="516155" cy="516155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4309781" y="3054492"/>
            <a:ext cx="516155" cy="516155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2474243" y="3128869"/>
            <a:ext cx="516155" cy="516155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203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00594" y="3212769"/>
            <a:ext cx="8930177" cy="44711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>
                <a:solidFill>
                  <a:srgbClr val="005E9D"/>
                </a:solidFill>
                <a:cs typeface="Arial"/>
              </a:rPr>
              <a:t>HÁBITOS DE COMPRAS PARA O NATAL E FIM DE ANO</a:t>
            </a:r>
          </a:p>
        </p:txBody>
      </p:sp>
    </p:spTree>
    <p:extLst>
      <p:ext uri="{BB962C8B-B14F-4D97-AF65-F5344CB8AC3E}">
        <p14:creationId xmlns:p14="http://schemas.microsoft.com/office/powerpoint/2010/main" val="395029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62950" y="41024"/>
            <a:ext cx="7117362" cy="871297"/>
          </a:xfrm>
          <a:prstGeom prst="rect">
            <a:avLst/>
          </a:prstGeom>
        </p:spPr>
        <p:txBody>
          <a:bodyPr anchor="b" anchorCtr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200" dirty="0" smtClean="0">
                <a:solidFill>
                  <a:srgbClr val="005E9D"/>
                </a:solidFill>
                <a:ea typeface="+mn-ea"/>
                <a:cs typeface="Arial"/>
              </a:rPr>
              <a:t>81% dos consumidores irão comprar presentes neste Natal.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200" dirty="0" smtClean="0">
                <a:solidFill>
                  <a:srgbClr val="005E9D"/>
                </a:solidFill>
                <a:ea typeface="+mn-ea"/>
                <a:cs typeface="Arial"/>
              </a:rPr>
              <a:t>40% pretendem presentear no máximo até duas pessoas, 8p.p acima em relação ao ano passado, assim como a maior parte das compras serão realizadas em lojas de departamentos, centros comerciais e galerias, 18p.p acima em relação a 2014.</a:t>
            </a:r>
          </a:p>
        </p:txBody>
      </p:sp>
      <p:sp>
        <p:nvSpPr>
          <p:cNvPr id="3" name="Pentágono 2"/>
          <p:cNvSpPr/>
          <p:nvPr/>
        </p:nvSpPr>
        <p:spPr>
          <a:xfrm>
            <a:off x="89190" y="2034560"/>
            <a:ext cx="1640207" cy="2808312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Em 2015, 81%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irão comprar presentes neste Natal</a:t>
            </a:r>
          </a:p>
          <a:p>
            <a:pPr algn="ctr"/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(Em 2014 era 86% e 2013 era 87%)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288610176"/>
              </p:ext>
            </p:extLst>
          </p:nvPr>
        </p:nvGraphicFramePr>
        <p:xfrm>
          <a:off x="1569366" y="1397000"/>
          <a:ext cx="249857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993533127"/>
              </p:ext>
            </p:extLst>
          </p:nvPr>
        </p:nvGraphicFramePr>
        <p:xfrm>
          <a:off x="4788024" y="1412776"/>
          <a:ext cx="4224808" cy="4315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riângulo isósceles 16"/>
          <p:cNvSpPr/>
          <p:nvPr/>
        </p:nvSpPr>
        <p:spPr>
          <a:xfrm rot="16200000">
            <a:off x="2403445" y="3013363"/>
            <a:ext cx="4430821" cy="831273"/>
          </a:xfrm>
          <a:prstGeom prst="triangl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5942313" y="1436354"/>
            <a:ext cx="25879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 irá realizar a maior parte das compras de Natal e Fim de Ano (%)</a:t>
            </a:r>
            <a:endParaRPr lang="pt-BR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906298" y="1432528"/>
            <a:ext cx="2296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Quantas pessoas irá presentear neste ano (%)</a:t>
            </a:r>
            <a:endParaRPr lang="pt-BR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1743365" y="2185833"/>
            <a:ext cx="755703" cy="755703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5174409" y="4526265"/>
            <a:ext cx="1960098" cy="914400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735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62950" y="116632"/>
            <a:ext cx="7117362" cy="792088"/>
          </a:xfrm>
          <a:prstGeom prst="rect">
            <a:avLst/>
          </a:prstGeom>
        </p:spPr>
        <p:txBody>
          <a:bodyPr anchor="b" anchorCtr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200" dirty="0" smtClean="0">
                <a:solidFill>
                  <a:srgbClr val="005E9D"/>
                </a:solidFill>
                <a:ea typeface="+mn-ea"/>
                <a:cs typeface="Arial"/>
              </a:rPr>
              <a:t>39% dos consumidores no Sudeste irão presentear no máximo até 2 pessoas.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200" dirty="0" smtClean="0">
                <a:solidFill>
                  <a:srgbClr val="005E9D"/>
                </a:solidFill>
                <a:ea typeface="+mn-ea"/>
                <a:cs typeface="Arial"/>
              </a:rPr>
              <a:t>Ainda no Sudeste, a maior parte das compras se concentração em centros comerciais, galerias e lojas de departamento, com 40% das menções. </a:t>
            </a: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879843517"/>
              </p:ext>
            </p:extLst>
          </p:nvPr>
        </p:nvGraphicFramePr>
        <p:xfrm>
          <a:off x="107504" y="1340768"/>
          <a:ext cx="8712968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3141391880"/>
              </p:ext>
            </p:extLst>
          </p:nvPr>
        </p:nvGraphicFramePr>
        <p:xfrm>
          <a:off x="107504" y="3933056"/>
          <a:ext cx="8712968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5" name="Conector reto 4"/>
          <p:cNvCxnSpPr/>
          <p:nvPr/>
        </p:nvCxnSpPr>
        <p:spPr>
          <a:xfrm>
            <a:off x="1197456" y="2180947"/>
            <a:ext cx="0" cy="114213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>
            <a:off x="5881861" y="2176289"/>
            <a:ext cx="0" cy="114213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1201341" y="4797618"/>
            <a:ext cx="0" cy="114213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5885746" y="4792960"/>
            <a:ext cx="0" cy="114213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lipse 10"/>
          <p:cNvSpPr/>
          <p:nvPr/>
        </p:nvSpPr>
        <p:spPr>
          <a:xfrm>
            <a:off x="4254176" y="2926641"/>
            <a:ext cx="426575" cy="387795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5191637" y="2214389"/>
            <a:ext cx="426575" cy="387795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7999949" y="2863281"/>
            <a:ext cx="426575" cy="387795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4246008" y="4806677"/>
            <a:ext cx="426575" cy="387795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5191637" y="4844777"/>
            <a:ext cx="426575" cy="387795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6122268" y="5219675"/>
            <a:ext cx="426575" cy="387795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/>
          <p:cNvSpPr/>
          <p:nvPr/>
        </p:nvSpPr>
        <p:spPr>
          <a:xfrm>
            <a:off x="7044795" y="4816202"/>
            <a:ext cx="426575" cy="387795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/>
          <p:cNvSpPr/>
          <p:nvPr/>
        </p:nvSpPr>
        <p:spPr>
          <a:xfrm>
            <a:off x="8005282" y="5508527"/>
            <a:ext cx="426575" cy="387795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486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62950" y="41024"/>
            <a:ext cx="6973346" cy="871297"/>
          </a:xfrm>
          <a:prstGeom prst="rect">
            <a:avLst/>
          </a:prstGeom>
        </p:spPr>
        <p:txBody>
          <a:bodyPr anchor="b" anchorCtr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100" dirty="0" smtClean="0">
                <a:solidFill>
                  <a:srgbClr val="005E9D"/>
                </a:solidFill>
                <a:ea typeface="+mn-ea"/>
                <a:cs typeface="Arial"/>
              </a:rPr>
              <a:t>67% dos consumidores pretendem pagar à vista a maior parte das compras de Natal.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100" dirty="0" smtClean="0">
                <a:solidFill>
                  <a:srgbClr val="005E9D"/>
                </a:solidFill>
                <a:ea typeface="+mn-ea"/>
                <a:cs typeface="Arial"/>
              </a:rPr>
              <a:t>52% deles irão utilizar o dinheiro como principal meio de pagamento.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100" dirty="0" smtClean="0">
                <a:solidFill>
                  <a:srgbClr val="005E9D"/>
                </a:solidFill>
                <a:ea typeface="+mn-ea"/>
                <a:cs typeface="Arial"/>
              </a:rPr>
              <a:t>O cartão de crédito com parcela única ocupa a terceira posição com 14% versus 8% em 2014.</a:t>
            </a:r>
          </a:p>
        </p:txBody>
      </p:sp>
      <p:cxnSp>
        <p:nvCxnSpPr>
          <p:cNvPr id="29" name="Conector reto 28"/>
          <p:cNvCxnSpPr/>
          <p:nvPr/>
        </p:nvCxnSpPr>
        <p:spPr>
          <a:xfrm>
            <a:off x="5940152" y="1093347"/>
            <a:ext cx="0" cy="519876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3169552" y="1415331"/>
            <a:ext cx="252505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 de Pagamento pretendida (%)</a:t>
            </a:r>
            <a:endParaRPr lang="pt-BR" sz="105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3118256" y="3451789"/>
            <a:ext cx="26276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Meio de Pagamento a ser utilizado (%)</a:t>
            </a:r>
            <a:endParaRPr lang="pt-BR" sz="105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3107974" y="1098456"/>
            <a:ext cx="2648207" cy="27979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pt-B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4" name="Diagrama 33"/>
          <p:cNvGraphicFramePr/>
          <p:nvPr>
            <p:extLst>
              <p:ext uri="{D42A27DB-BD31-4B8C-83A1-F6EECF244321}">
                <p14:modId xmlns:p14="http://schemas.microsoft.com/office/powerpoint/2010/main" val="1328813374"/>
              </p:ext>
            </p:extLst>
          </p:nvPr>
        </p:nvGraphicFramePr>
        <p:xfrm>
          <a:off x="3404165" y="1886455"/>
          <a:ext cx="2055825" cy="1187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5" name="Gráfico 34"/>
          <p:cNvGraphicFramePr/>
          <p:nvPr>
            <p:extLst>
              <p:ext uri="{D42A27DB-BD31-4B8C-83A1-F6EECF244321}">
                <p14:modId xmlns:p14="http://schemas.microsoft.com/office/powerpoint/2010/main" val="2870794008"/>
              </p:ext>
            </p:extLst>
          </p:nvPr>
        </p:nvGraphicFramePr>
        <p:xfrm>
          <a:off x="3048968" y="3792591"/>
          <a:ext cx="2766218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7" name="CaixaDeTexto 36"/>
          <p:cNvSpPr txBox="1"/>
          <p:nvPr/>
        </p:nvSpPr>
        <p:spPr>
          <a:xfrm>
            <a:off x="153558" y="1415331"/>
            <a:ext cx="252505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 de Pagamento pretendida (%)</a:t>
            </a:r>
            <a:endParaRPr lang="pt-BR" sz="105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102262" y="3446680"/>
            <a:ext cx="26276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Meio de Pagamento a ser utilizado (%)</a:t>
            </a:r>
            <a:endParaRPr lang="pt-BR" sz="105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91980" y="1098456"/>
            <a:ext cx="2648207" cy="27979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endParaRPr lang="pt-B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0" name="Diagrama 39"/>
          <p:cNvGraphicFramePr/>
          <p:nvPr>
            <p:extLst>
              <p:ext uri="{D42A27DB-BD31-4B8C-83A1-F6EECF244321}">
                <p14:modId xmlns:p14="http://schemas.microsoft.com/office/powerpoint/2010/main" val="2378589861"/>
              </p:ext>
            </p:extLst>
          </p:nvPr>
        </p:nvGraphicFramePr>
        <p:xfrm>
          <a:off x="388171" y="1953821"/>
          <a:ext cx="2055825" cy="1187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394368274"/>
              </p:ext>
            </p:extLst>
          </p:nvPr>
        </p:nvGraphicFramePr>
        <p:xfrm>
          <a:off x="-11642" y="3787482"/>
          <a:ext cx="2855450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cxnSp>
        <p:nvCxnSpPr>
          <p:cNvPr id="17" name="Conector de seta reta 16"/>
          <p:cNvCxnSpPr/>
          <p:nvPr/>
        </p:nvCxnSpPr>
        <p:spPr>
          <a:xfrm rot="21600000" flipV="1">
            <a:off x="7615386" y="4393679"/>
            <a:ext cx="0" cy="2164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2918422" y="1096169"/>
            <a:ext cx="0" cy="519876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6132744" y="1418153"/>
            <a:ext cx="252505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 de Pagamento pretendida (%)</a:t>
            </a:r>
            <a:endParaRPr lang="pt-BR" sz="105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6081448" y="3454611"/>
            <a:ext cx="26276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Meio de Pagamento a ser utilizado (%)</a:t>
            </a:r>
            <a:endParaRPr lang="pt-BR" sz="105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6071166" y="1071899"/>
            <a:ext cx="2648207" cy="33855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pt-B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4" name="Diagrama 23"/>
          <p:cNvGraphicFramePr/>
          <p:nvPr>
            <p:extLst>
              <p:ext uri="{D42A27DB-BD31-4B8C-83A1-F6EECF244321}">
                <p14:modId xmlns:p14="http://schemas.microsoft.com/office/powerpoint/2010/main" val="3802851507"/>
              </p:ext>
            </p:extLst>
          </p:nvPr>
        </p:nvGraphicFramePr>
        <p:xfrm>
          <a:off x="6367357" y="1889277"/>
          <a:ext cx="2055825" cy="1187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25" name="Gráfico 24"/>
          <p:cNvGraphicFramePr/>
          <p:nvPr>
            <p:extLst>
              <p:ext uri="{D42A27DB-BD31-4B8C-83A1-F6EECF244321}">
                <p14:modId xmlns:p14="http://schemas.microsoft.com/office/powerpoint/2010/main" val="847626587"/>
              </p:ext>
            </p:extLst>
          </p:nvPr>
        </p:nvGraphicFramePr>
        <p:xfrm>
          <a:off x="6012160" y="3795413"/>
          <a:ext cx="2766218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</p:spTree>
    <p:extLst>
      <p:ext uri="{BB962C8B-B14F-4D97-AF65-F5344CB8AC3E}">
        <p14:creationId xmlns:p14="http://schemas.microsoft.com/office/powerpoint/2010/main" val="79527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62950" y="41024"/>
            <a:ext cx="6126515" cy="871297"/>
          </a:xfrm>
          <a:prstGeom prst="rect">
            <a:avLst/>
          </a:prstGeom>
        </p:spPr>
        <p:txBody>
          <a:bodyPr anchor="b" anchorCtr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t-BR" sz="1100" dirty="0" smtClean="0">
                <a:solidFill>
                  <a:srgbClr val="005E9D"/>
                </a:solidFill>
                <a:ea typeface="+mn-ea"/>
                <a:cs typeface="Arial"/>
              </a:rPr>
              <a:t>33% dos consumidores pretendem pagar parcelado a maior parte das compras de Natal e Final de Ano. 43% irão parcelar o valor em quatro ou mais parcelas.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t-BR" sz="1100" dirty="0" smtClean="0">
                <a:solidFill>
                  <a:srgbClr val="005E9D"/>
                </a:solidFill>
                <a:ea typeface="+mn-ea"/>
                <a:cs typeface="Arial"/>
              </a:rPr>
              <a:t>82% deles utilizarão o cartão de crédito como meio de pagamento.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t-BR" sz="1100" dirty="0" smtClean="0">
                <a:solidFill>
                  <a:srgbClr val="005E9D"/>
                </a:solidFill>
                <a:ea typeface="+mn-ea"/>
                <a:cs typeface="Arial"/>
              </a:rPr>
              <a:t>16% pretendem parcelar através do carnê ou boleto, contra 12% em 2014.</a:t>
            </a:r>
          </a:p>
        </p:txBody>
      </p:sp>
      <p:cxnSp>
        <p:nvCxnSpPr>
          <p:cNvPr id="29" name="Conector reto 28"/>
          <p:cNvCxnSpPr/>
          <p:nvPr/>
        </p:nvCxnSpPr>
        <p:spPr>
          <a:xfrm>
            <a:off x="6131793" y="1093347"/>
            <a:ext cx="0" cy="519876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3365129" y="1415331"/>
            <a:ext cx="252505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 de Pagamento pretendida (%)</a:t>
            </a:r>
            <a:endParaRPr lang="pt-BR" sz="105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3313833" y="3736270"/>
            <a:ext cx="26276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Meio de Pagamento a ser utilizado (%)</a:t>
            </a:r>
            <a:endParaRPr lang="pt-BR" sz="105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3171140" y="1098456"/>
            <a:ext cx="2913028" cy="27979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pt-B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4" name="Diagrama 33"/>
          <p:cNvGraphicFramePr/>
          <p:nvPr>
            <p:extLst>
              <p:ext uri="{D42A27DB-BD31-4B8C-83A1-F6EECF244321}">
                <p14:modId xmlns:p14="http://schemas.microsoft.com/office/powerpoint/2010/main" val="205023021"/>
              </p:ext>
            </p:extLst>
          </p:nvPr>
        </p:nvGraphicFramePr>
        <p:xfrm>
          <a:off x="3494296" y="1886455"/>
          <a:ext cx="2266717" cy="1187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5" name="Gráfico 34"/>
          <p:cNvGraphicFramePr/>
          <p:nvPr>
            <p:extLst>
              <p:ext uri="{D42A27DB-BD31-4B8C-83A1-F6EECF244321}">
                <p14:modId xmlns:p14="http://schemas.microsoft.com/office/powerpoint/2010/main" val="1762364009"/>
              </p:ext>
            </p:extLst>
          </p:nvPr>
        </p:nvGraphicFramePr>
        <p:xfrm>
          <a:off x="3171140" y="4077072"/>
          <a:ext cx="2913028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7" name="CaixaDeTexto 36"/>
          <p:cNvSpPr txBox="1"/>
          <p:nvPr/>
        </p:nvSpPr>
        <p:spPr>
          <a:xfrm>
            <a:off x="301493" y="1415331"/>
            <a:ext cx="252505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 de Pagamento pretendida (%)</a:t>
            </a:r>
            <a:endParaRPr lang="pt-BR" sz="105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250197" y="3731161"/>
            <a:ext cx="26276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Meio de Pagamento a ser utilizado (%)</a:t>
            </a:r>
            <a:endParaRPr lang="pt-BR" sz="105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107504" y="1098456"/>
            <a:ext cx="2913028" cy="27979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endParaRPr lang="pt-B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0" name="Diagrama 39"/>
          <p:cNvGraphicFramePr/>
          <p:nvPr>
            <p:extLst>
              <p:ext uri="{D42A27DB-BD31-4B8C-83A1-F6EECF244321}">
                <p14:modId xmlns:p14="http://schemas.microsoft.com/office/powerpoint/2010/main" val="3245059205"/>
              </p:ext>
            </p:extLst>
          </p:nvPr>
        </p:nvGraphicFramePr>
        <p:xfrm>
          <a:off x="490592" y="1881346"/>
          <a:ext cx="2146852" cy="1187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2769073524"/>
              </p:ext>
            </p:extLst>
          </p:nvPr>
        </p:nvGraphicFramePr>
        <p:xfrm>
          <a:off x="107504" y="4071963"/>
          <a:ext cx="2913028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4" name="Retângulo 3"/>
          <p:cNvSpPr/>
          <p:nvPr/>
        </p:nvSpPr>
        <p:spPr>
          <a:xfrm>
            <a:off x="4429489" y="3160018"/>
            <a:ext cx="1467230" cy="56777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pt-BR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pt-BR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 parcelas)</a:t>
            </a:r>
          </a:p>
          <a:p>
            <a:pPr algn="ctr"/>
            <a:r>
              <a:rPr lang="pt-BR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40% (3 parcelas)</a:t>
            </a:r>
          </a:p>
          <a:p>
            <a:pPr algn="ctr"/>
            <a:r>
              <a:rPr lang="pt-BR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49%</a:t>
            </a:r>
            <a:r>
              <a:rPr lang="pt-BR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(4 ou mais parcelas)</a:t>
            </a:r>
            <a:endParaRPr lang="pt-BR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eta para baixo 6"/>
          <p:cNvSpPr/>
          <p:nvPr/>
        </p:nvSpPr>
        <p:spPr>
          <a:xfrm>
            <a:off x="5012645" y="2996952"/>
            <a:ext cx="300919" cy="159977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Seta para baixo 23"/>
          <p:cNvSpPr/>
          <p:nvPr/>
        </p:nvSpPr>
        <p:spPr>
          <a:xfrm>
            <a:off x="1927525" y="2996952"/>
            <a:ext cx="300919" cy="552287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1" name="Conector de seta reta 20"/>
          <p:cNvCxnSpPr/>
          <p:nvPr/>
        </p:nvCxnSpPr>
        <p:spPr>
          <a:xfrm flipV="1">
            <a:off x="7740352" y="4706338"/>
            <a:ext cx="0" cy="1967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3118123" y="1112729"/>
            <a:ext cx="0" cy="519876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6389465" y="1415331"/>
            <a:ext cx="252505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 de Pagamento pretendida (%)</a:t>
            </a:r>
            <a:endParaRPr lang="pt-BR" sz="105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6338169" y="3736270"/>
            <a:ext cx="26276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Meio de Pagamento a ser utilizado (%)</a:t>
            </a:r>
            <a:endParaRPr lang="pt-BR" sz="105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6195476" y="1069077"/>
            <a:ext cx="2913028" cy="33855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pt-B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7" name="Diagrama 26"/>
          <p:cNvGraphicFramePr/>
          <p:nvPr>
            <p:extLst>
              <p:ext uri="{D42A27DB-BD31-4B8C-83A1-F6EECF244321}">
                <p14:modId xmlns:p14="http://schemas.microsoft.com/office/powerpoint/2010/main" val="166685867"/>
              </p:ext>
            </p:extLst>
          </p:nvPr>
        </p:nvGraphicFramePr>
        <p:xfrm>
          <a:off x="6518632" y="1886455"/>
          <a:ext cx="2266717" cy="1187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28" name="Gráfico 27"/>
          <p:cNvGraphicFramePr/>
          <p:nvPr>
            <p:extLst>
              <p:ext uri="{D42A27DB-BD31-4B8C-83A1-F6EECF244321}">
                <p14:modId xmlns:p14="http://schemas.microsoft.com/office/powerpoint/2010/main" val="3874235482"/>
              </p:ext>
            </p:extLst>
          </p:nvPr>
        </p:nvGraphicFramePr>
        <p:xfrm>
          <a:off x="6195476" y="4077072"/>
          <a:ext cx="2913028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sp>
        <p:nvSpPr>
          <p:cNvPr id="30" name="Retângulo 29"/>
          <p:cNvSpPr/>
          <p:nvPr/>
        </p:nvSpPr>
        <p:spPr>
          <a:xfrm>
            <a:off x="7453825" y="3160018"/>
            <a:ext cx="1467230" cy="56777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pt-BR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pt-BR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 parcelas)</a:t>
            </a:r>
          </a:p>
          <a:p>
            <a:pPr algn="ctr"/>
            <a:r>
              <a:rPr lang="pt-BR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41% (3 parcelas)</a:t>
            </a:r>
          </a:p>
          <a:p>
            <a:pPr algn="ctr"/>
            <a:r>
              <a:rPr lang="pt-BR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43%</a:t>
            </a:r>
            <a:r>
              <a:rPr lang="pt-BR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(4 ou mais parcelas)</a:t>
            </a:r>
            <a:endParaRPr lang="pt-BR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Seta para baixo 35"/>
          <p:cNvSpPr/>
          <p:nvPr/>
        </p:nvSpPr>
        <p:spPr>
          <a:xfrm>
            <a:off x="8036981" y="2996952"/>
            <a:ext cx="300919" cy="159977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827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62950" y="41024"/>
            <a:ext cx="7117362" cy="871297"/>
          </a:xfrm>
          <a:prstGeom prst="rect">
            <a:avLst/>
          </a:prstGeom>
        </p:spPr>
        <p:txBody>
          <a:bodyPr anchor="b" anchorCtr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100" dirty="0" smtClean="0">
                <a:solidFill>
                  <a:srgbClr val="005E9D"/>
                </a:solidFill>
                <a:ea typeface="+mn-ea"/>
                <a:cs typeface="Arial"/>
              </a:rPr>
              <a:t>67% dos consumidores nas regiões Sudeste e Sul do país pretendem pagar à vista as compras de Natal e Final de Ano. No Sudeste, 50% utilizará o dinheiro e 34% o cartão de débito. Já no Nordeste e Sul o percentual dos que utilizarão o cartão de débito é maior, com 60% e 61% das menções, respectivamente.</a:t>
            </a: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538336764"/>
              </p:ext>
            </p:extLst>
          </p:nvPr>
        </p:nvGraphicFramePr>
        <p:xfrm>
          <a:off x="179512" y="1124744"/>
          <a:ext cx="8712968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1873378031"/>
              </p:ext>
            </p:extLst>
          </p:nvPr>
        </p:nvGraphicFramePr>
        <p:xfrm>
          <a:off x="179512" y="3510533"/>
          <a:ext cx="8712968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Elipse 4"/>
          <p:cNvSpPr/>
          <p:nvPr/>
        </p:nvSpPr>
        <p:spPr>
          <a:xfrm>
            <a:off x="4326184" y="2530996"/>
            <a:ext cx="426575" cy="387795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5273170" y="2525663"/>
            <a:ext cx="426575" cy="387795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reto 6"/>
          <p:cNvCxnSpPr/>
          <p:nvPr/>
        </p:nvCxnSpPr>
        <p:spPr>
          <a:xfrm>
            <a:off x="1269464" y="1950065"/>
            <a:ext cx="0" cy="114213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5953869" y="1945407"/>
            <a:ext cx="0" cy="114213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1269464" y="4375095"/>
            <a:ext cx="0" cy="114213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5953869" y="4370437"/>
            <a:ext cx="0" cy="114213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lipse 11"/>
          <p:cNvSpPr/>
          <p:nvPr/>
        </p:nvSpPr>
        <p:spPr>
          <a:xfrm>
            <a:off x="4389024" y="4677262"/>
            <a:ext cx="320492" cy="320492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8130415" y="5024149"/>
            <a:ext cx="320492" cy="320492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446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2919340088"/>
              </p:ext>
            </p:extLst>
          </p:nvPr>
        </p:nvGraphicFramePr>
        <p:xfrm>
          <a:off x="179512" y="1196752"/>
          <a:ext cx="8712968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1034199961"/>
              </p:ext>
            </p:extLst>
          </p:nvPr>
        </p:nvGraphicFramePr>
        <p:xfrm>
          <a:off x="179512" y="3582541"/>
          <a:ext cx="8712968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5" name="Conector reto 4"/>
          <p:cNvCxnSpPr/>
          <p:nvPr/>
        </p:nvCxnSpPr>
        <p:spPr>
          <a:xfrm>
            <a:off x="1269464" y="2055981"/>
            <a:ext cx="0" cy="114213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>
            <a:off x="5953869" y="2051323"/>
            <a:ext cx="0" cy="114213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1269464" y="4447103"/>
            <a:ext cx="0" cy="114213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5953869" y="4442445"/>
            <a:ext cx="0" cy="114213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ítulo 1"/>
          <p:cNvSpPr txBox="1">
            <a:spLocks/>
          </p:cNvSpPr>
          <p:nvPr/>
        </p:nvSpPr>
        <p:spPr>
          <a:xfrm>
            <a:off x="262950" y="41024"/>
            <a:ext cx="7117362" cy="871297"/>
          </a:xfrm>
          <a:prstGeom prst="rect">
            <a:avLst/>
          </a:prstGeom>
        </p:spPr>
        <p:txBody>
          <a:bodyPr anchor="b" anchorCtr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100" dirty="0" smtClean="0">
                <a:solidFill>
                  <a:srgbClr val="005E9D"/>
                </a:solidFill>
                <a:ea typeface="+mn-ea"/>
                <a:cs typeface="Arial"/>
              </a:rPr>
              <a:t>33% dos consumidores nas regiões Sudeste e Sul do país irão parcelar o pagamento das compras de Natal e Final de Ano. 80% no Sudeste e 79% no Sul utilizarão o cartão de crédito, aumentando para 92% a penetração deste meio de pagamento no Nordeste.</a:t>
            </a:r>
          </a:p>
        </p:txBody>
      </p:sp>
      <p:sp>
        <p:nvSpPr>
          <p:cNvPr id="11" name="Elipse 10"/>
          <p:cNvSpPr/>
          <p:nvPr/>
        </p:nvSpPr>
        <p:spPr>
          <a:xfrm>
            <a:off x="4326184" y="2023568"/>
            <a:ext cx="426575" cy="387795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5254120" y="2032273"/>
            <a:ext cx="426575" cy="387795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2445808" y="4844777"/>
            <a:ext cx="426575" cy="387795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4312543" y="4941168"/>
            <a:ext cx="426575" cy="387795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6175226" y="4869160"/>
            <a:ext cx="426575" cy="387795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8125082" y="4436092"/>
            <a:ext cx="320492" cy="264869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712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95536" y="476672"/>
            <a:ext cx="6768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rgbClr val="005E9D"/>
                </a:solidFill>
                <a:latin typeface="Arial"/>
                <a:cs typeface="Arial"/>
              </a:rPr>
              <a:t>Objetivo, metodologia e amostra</a:t>
            </a:r>
            <a:endParaRPr lang="pt-BR" sz="1600" b="1" dirty="0">
              <a:solidFill>
                <a:srgbClr val="004C8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251520" y="1124744"/>
            <a:ext cx="8629530" cy="4294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138" tIns="46070" rIns="92138" bIns="460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85750" indent="-28575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pt-BR" altLang="pt-BR" sz="1400" b="1" dirty="0" smtClean="0">
                <a:solidFill>
                  <a:srgbClr val="355770"/>
                </a:solidFill>
                <a:ea typeface="MS PGothic" pitchFamily="34" charset="-128"/>
                <a:cs typeface="Arial" panose="020B0604020202020204" pitchFamily="34" charset="0"/>
              </a:rPr>
              <a:t>Objetivo:</a:t>
            </a:r>
            <a:r>
              <a:rPr lang="pt-BR" altLang="pt-BR" sz="1400" dirty="0" smtClean="0">
                <a:solidFill>
                  <a:srgbClr val="355770"/>
                </a:solidFill>
                <a:ea typeface="MS PGothic" pitchFamily="34" charset="-128"/>
                <a:cs typeface="Arial" panose="020B0604020202020204" pitchFamily="34" charset="0"/>
              </a:rPr>
              <a:t>  Pesquisa para mapear os hábitos de consumo e compras para época de Natal e Fim de Ano em 2015</a:t>
            </a:r>
            <a:r>
              <a:rPr lang="pt-BR" altLang="pt-BR" sz="1400" smtClean="0">
                <a:solidFill>
                  <a:srgbClr val="355770"/>
                </a:solidFill>
                <a:ea typeface="MS PGothic" pitchFamily="34" charset="-128"/>
                <a:cs typeface="Arial" panose="020B0604020202020204" pitchFamily="34" charset="0"/>
              </a:rPr>
              <a:t>. </a:t>
            </a:r>
          </a:p>
          <a:p>
            <a:pPr marL="285750" indent="-28575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endParaRPr lang="pt-BR" altLang="pt-BR" sz="1400" dirty="0" smtClean="0">
              <a:solidFill>
                <a:srgbClr val="355770"/>
              </a:solidFill>
              <a:ea typeface="MS PGothic" pitchFamily="34" charset="-128"/>
              <a:cs typeface="Arial" panose="020B0604020202020204" pitchFamily="34" charset="0"/>
            </a:endParaRPr>
          </a:p>
          <a:p>
            <a:pPr marL="285750" indent="-28575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pt-BR" altLang="pt-BR" sz="1400" b="1" dirty="0" smtClean="0">
                <a:solidFill>
                  <a:srgbClr val="355770"/>
                </a:solidFill>
                <a:ea typeface="MS PGothic" pitchFamily="34" charset="-128"/>
                <a:cs typeface="Arial" panose="020B0604020202020204" pitchFamily="34" charset="0"/>
              </a:rPr>
              <a:t>Metodologia: </a:t>
            </a:r>
            <a:r>
              <a:rPr lang="pt-BR" altLang="pt-BR" sz="1400" dirty="0" smtClean="0">
                <a:solidFill>
                  <a:srgbClr val="355770"/>
                </a:solidFill>
                <a:ea typeface="MS PGothic" pitchFamily="34" charset="-128"/>
                <a:cs typeface="Arial" panose="020B0604020202020204" pitchFamily="34" charset="0"/>
              </a:rPr>
              <a:t>utilizamos de metodologia quantitativa para realização da coleta das informações, por meio de pesquisa com consumidores de todo o Brasil.</a:t>
            </a:r>
          </a:p>
          <a:p>
            <a:pPr marL="285750" indent="-28575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endParaRPr lang="pt-BR" altLang="pt-BR" sz="1400" b="1" dirty="0" smtClean="0">
              <a:solidFill>
                <a:srgbClr val="355770"/>
              </a:solidFill>
              <a:ea typeface="MS PGothic" pitchFamily="34" charset="-128"/>
              <a:cs typeface="Arial" panose="020B0604020202020204" pitchFamily="34" charset="0"/>
            </a:endParaRPr>
          </a:p>
          <a:p>
            <a:pPr marL="285750" indent="-28575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pt-BR" altLang="pt-BR" sz="1400" b="1" dirty="0" smtClean="0">
                <a:solidFill>
                  <a:srgbClr val="355770"/>
                </a:solidFill>
                <a:ea typeface="MS PGothic" pitchFamily="34" charset="-128"/>
                <a:cs typeface="Arial" panose="020B0604020202020204" pitchFamily="34" charset="0"/>
              </a:rPr>
              <a:t>Período </a:t>
            </a:r>
            <a:r>
              <a:rPr lang="pt-BR" altLang="pt-BR" sz="1400" b="1" dirty="0">
                <a:solidFill>
                  <a:srgbClr val="355770"/>
                </a:solidFill>
                <a:ea typeface="MS PGothic" pitchFamily="34" charset="-128"/>
                <a:cs typeface="Arial" panose="020B0604020202020204" pitchFamily="34" charset="0"/>
              </a:rPr>
              <a:t>de realização da pesquisa: </a:t>
            </a:r>
            <a:r>
              <a:rPr lang="pt-BR" altLang="pt-BR" sz="1400" b="1" dirty="0" smtClean="0">
                <a:solidFill>
                  <a:srgbClr val="355770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pt-BR" altLang="pt-BR" sz="1400" dirty="0" smtClean="0">
                <a:solidFill>
                  <a:srgbClr val="355770"/>
                </a:solidFill>
                <a:ea typeface="MS PGothic" pitchFamily="34" charset="-128"/>
                <a:cs typeface="Arial" panose="020B0604020202020204" pitchFamily="34" charset="0"/>
              </a:rPr>
              <a:t>20 a 30 de outubro de 2015.</a:t>
            </a:r>
          </a:p>
          <a:p>
            <a:pPr marL="285750" indent="-28575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endParaRPr lang="pt-BR" altLang="pt-BR" sz="1400" dirty="0">
              <a:solidFill>
                <a:srgbClr val="355770"/>
              </a:solidFill>
              <a:ea typeface="MS PGothic" pitchFamily="34" charset="-128"/>
              <a:cs typeface="Arial" panose="020B0604020202020204" pitchFamily="34" charset="0"/>
            </a:endParaRPr>
          </a:p>
          <a:p>
            <a:pPr marL="285750" indent="-28575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pt-BR" altLang="pt-BR" sz="1400" b="1" dirty="0" smtClean="0">
                <a:solidFill>
                  <a:srgbClr val="355770"/>
                </a:solidFill>
                <a:ea typeface="MS PGothic" pitchFamily="34" charset="-128"/>
                <a:cs typeface="Arial" panose="020B0604020202020204" pitchFamily="34" charset="0"/>
              </a:rPr>
              <a:t>Target: </a:t>
            </a:r>
            <a:r>
              <a:rPr lang="pt-BR" altLang="pt-BR" sz="1400" dirty="0" smtClean="0">
                <a:solidFill>
                  <a:srgbClr val="355770"/>
                </a:solidFill>
                <a:ea typeface="MS PGothic" pitchFamily="34" charset="-128"/>
                <a:cs typeface="Arial" panose="020B0604020202020204" pitchFamily="34" charset="0"/>
              </a:rPr>
              <a:t>O universo da pesquisa é representado por consumidores que buscaram informações e orientações no site Consumidor Positivo da Boa Vista SCPC – </a:t>
            </a:r>
            <a:r>
              <a:rPr lang="pt-BR" altLang="pt-BR" sz="1400" dirty="0" smtClean="0">
                <a:solidFill>
                  <a:srgbClr val="355770"/>
                </a:solidFill>
                <a:ea typeface="MS PGothic" pitchFamily="34" charset="-128"/>
                <a:cs typeface="Arial" panose="020B0604020202020204" pitchFamily="34" charset="0"/>
                <a:hlinkClick r:id="rId3"/>
              </a:rPr>
              <a:t>www.consumidorpositivo.com.br</a:t>
            </a:r>
            <a:r>
              <a:rPr lang="pt-BR" altLang="pt-BR" sz="1400" dirty="0">
                <a:solidFill>
                  <a:srgbClr val="355770"/>
                </a:solidFill>
                <a:ea typeface="MS PGothic" pitchFamily="34" charset="-128"/>
                <a:cs typeface="Arial" panose="020B0604020202020204" pitchFamily="34" charset="0"/>
              </a:rPr>
              <a:t>.</a:t>
            </a:r>
            <a:endParaRPr lang="pt-BR" altLang="pt-BR" sz="1400" dirty="0" smtClean="0">
              <a:solidFill>
                <a:srgbClr val="355770"/>
              </a:solidFill>
              <a:ea typeface="MS PGothic" pitchFamily="34" charset="-128"/>
              <a:cs typeface="Arial" panose="020B0604020202020204" pitchFamily="34" charset="0"/>
            </a:endParaRPr>
          </a:p>
          <a:p>
            <a:pPr marL="285750" indent="-28575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endParaRPr lang="pt-BR" altLang="pt-BR" sz="1400" dirty="0" smtClean="0">
              <a:solidFill>
                <a:srgbClr val="355770"/>
              </a:solidFill>
              <a:ea typeface="MS PGothic" pitchFamily="34" charset="-128"/>
              <a:cs typeface="Arial" panose="020B0604020202020204" pitchFamily="34" charset="0"/>
            </a:endParaRPr>
          </a:p>
          <a:p>
            <a:pPr marL="285750" indent="-28575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pt-BR" altLang="pt-BR" sz="1400" b="1" dirty="0" smtClean="0">
                <a:solidFill>
                  <a:srgbClr val="355770"/>
                </a:solidFill>
                <a:ea typeface="MS PGothic" pitchFamily="34" charset="-128"/>
                <a:cs typeface="Arial" panose="020B0604020202020204" pitchFamily="34" charset="0"/>
              </a:rPr>
              <a:t>Amostra: </a:t>
            </a:r>
            <a:r>
              <a:rPr lang="pt-BR" altLang="pt-BR" sz="1400" dirty="0" smtClean="0">
                <a:solidFill>
                  <a:srgbClr val="355770"/>
                </a:solidFill>
                <a:ea typeface="MS PGothic" pitchFamily="34" charset="-128"/>
                <a:cs typeface="Arial" panose="020B0604020202020204" pitchFamily="34" charset="0"/>
              </a:rPr>
              <a:t>960 respondentes.</a:t>
            </a:r>
          </a:p>
          <a:p>
            <a:pPr marL="285750" indent="-28575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endParaRPr lang="pt-BR" altLang="pt-BR" sz="1400" dirty="0" smtClean="0">
              <a:solidFill>
                <a:srgbClr val="355770"/>
              </a:solidFill>
              <a:ea typeface="MS PGothic" pitchFamily="34" charset="-128"/>
              <a:cs typeface="Arial" panose="020B0604020202020204" pitchFamily="34" charset="0"/>
            </a:endParaRPr>
          </a:p>
          <a:p>
            <a:pPr marL="285750" indent="-28575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pt-BR" altLang="pt-BR" sz="1400" b="1" dirty="0" smtClean="0">
                <a:solidFill>
                  <a:srgbClr val="355770"/>
                </a:solidFill>
                <a:ea typeface="MS PGothic" pitchFamily="34" charset="-128"/>
                <a:cs typeface="Arial" panose="020B0604020202020204" pitchFamily="34" charset="0"/>
              </a:rPr>
              <a:t>Leitura dos resultados: </a:t>
            </a:r>
            <a:r>
              <a:rPr lang="pt-BR" altLang="pt-BR" sz="1400" dirty="0" smtClean="0">
                <a:solidFill>
                  <a:srgbClr val="355770"/>
                </a:solidFill>
                <a:ea typeface="MS PGothic" pitchFamily="34" charset="-128"/>
                <a:cs typeface="Arial" panose="020B0604020202020204" pitchFamily="34" charset="0"/>
              </a:rPr>
              <a:t>Para leitura geral dos resultados, deve-se considerar 95% de grau de confiança e margem de erro de </a:t>
            </a:r>
            <a:r>
              <a:rPr lang="pt-BR" altLang="pt-BR" sz="1400" dirty="0">
                <a:solidFill>
                  <a:srgbClr val="355770"/>
                </a:solidFill>
                <a:ea typeface="MS PGothic" pitchFamily="34" charset="-128"/>
                <a:cs typeface="Arial" panose="020B0604020202020204" pitchFamily="34" charset="0"/>
              </a:rPr>
              <a:t>3</a:t>
            </a:r>
            <a:r>
              <a:rPr lang="pt-BR" altLang="pt-BR" sz="1400" dirty="0" smtClean="0">
                <a:solidFill>
                  <a:srgbClr val="355770"/>
                </a:solidFill>
                <a:ea typeface="MS PGothic" pitchFamily="34" charset="-128"/>
                <a:cs typeface="Arial" panose="020B0604020202020204" pitchFamily="34" charset="0"/>
              </a:rPr>
              <a:t>%, para mais ou para menos.</a:t>
            </a:r>
          </a:p>
        </p:txBody>
      </p:sp>
    </p:spTree>
    <p:extLst>
      <p:ext uri="{BB962C8B-B14F-4D97-AF65-F5344CB8AC3E}">
        <p14:creationId xmlns:p14="http://schemas.microsoft.com/office/powerpoint/2010/main" val="174095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tângulo 37"/>
          <p:cNvSpPr/>
          <p:nvPr/>
        </p:nvSpPr>
        <p:spPr>
          <a:xfrm>
            <a:off x="230977" y="1782341"/>
            <a:ext cx="2233741" cy="1742594"/>
          </a:xfrm>
          <a:prstGeom prst="rect">
            <a:avLst/>
          </a:prstGeom>
          <a:gradFill flip="none" rotWithShape="1">
            <a:gsLst>
              <a:gs pos="10000">
                <a:schemeClr val="bg1">
                  <a:alpha val="18000"/>
                  <a:lumMod val="99000"/>
                  <a:lumOff val="1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17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3400822" y="1785047"/>
            <a:ext cx="2233741" cy="1742594"/>
          </a:xfrm>
          <a:prstGeom prst="rect">
            <a:avLst/>
          </a:prstGeom>
          <a:gradFill flip="none" rotWithShape="1">
            <a:gsLst>
              <a:gs pos="10000">
                <a:schemeClr val="bg1">
                  <a:alpha val="18000"/>
                  <a:lumMod val="99000"/>
                  <a:lumOff val="1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17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/>
          <p:cNvSpPr/>
          <p:nvPr/>
        </p:nvSpPr>
        <p:spPr>
          <a:xfrm>
            <a:off x="6435425" y="1792636"/>
            <a:ext cx="2272228" cy="1742594"/>
          </a:xfrm>
          <a:prstGeom prst="rect">
            <a:avLst/>
          </a:prstGeom>
          <a:gradFill flip="none" rotWithShape="1">
            <a:gsLst>
              <a:gs pos="10000">
                <a:schemeClr val="bg1">
                  <a:alpha val="18000"/>
                  <a:lumMod val="99000"/>
                  <a:lumOff val="1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17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5" name="Gráfico 24"/>
          <p:cNvGraphicFramePr/>
          <p:nvPr>
            <p:extLst>
              <p:ext uri="{D42A27DB-BD31-4B8C-83A1-F6EECF244321}">
                <p14:modId xmlns:p14="http://schemas.microsoft.com/office/powerpoint/2010/main" val="3361836690"/>
              </p:ext>
            </p:extLst>
          </p:nvPr>
        </p:nvGraphicFramePr>
        <p:xfrm>
          <a:off x="3419729" y="1714072"/>
          <a:ext cx="2325386" cy="3627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Gráfico 23"/>
          <p:cNvGraphicFramePr/>
          <p:nvPr>
            <p:extLst>
              <p:ext uri="{D42A27DB-BD31-4B8C-83A1-F6EECF244321}">
                <p14:modId xmlns:p14="http://schemas.microsoft.com/office/powerpoint/2010/main" val="2477149459"/>
              </p:ext>
            </p:extLst>
          </p:nvPr>
        </p:nvGraphicFramePr>
        <p:xfrm>
          <a:off x="153959" y="1674070"/>
          <a:ext cx="2325386" cy="3627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ítulo 1"/>
          <p:cNvSpPr txBox="1">
            <a:spLocks/>
          </p:cNvSpPr>
          <p:nvPr/>
        </p:nvSpPr>
        <p:spPr>
          <a:xfrm>
            <a:off x="262950" y="41024"/>
            <a:ext cx="6973346" cy="871297"/>
          </a:xfrm>
          <a:prstGeom prst="rect">
            <a:avLst/>
          </a:prstGeom>
        </p:spPr>
        <p:txBody>
          <a:bodyPr anchor="b" anchorCtr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t-BR" sz="1100" dirty="0" smtClean="0">
                <a:solidFill>
                  <a:srgbClr val="005E9D"/>
                </a:solidFill>
                <a:ea typeface="+mn-ea"/>
                <a:cs typeface="Arial"/>
              </a:rPr>
              <a:t>O valor médio a ser gasto por presente, por pessoa, será de R$ 48 ou 5,5% menos que o valor declarado no Natal de 2014.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t-BR" sz="1100" dirty="0" smtClean="0">
                <a:solidFill>
                  <a:srgbClr val="005E9D"/>
                </a:solidFill>
                <a:ea typeface="+mn-ea"/>
                <a:cs typeface="Arial"/>
              </a:rPr>
              <a:t>62% dos consumidores deverão gastar até R$ 50 por pessoa neste Natal e Fim de Ano, onde destes 31% gastarão até R$ 30 e outros 31% valores entre R$ 31 a R$ 50. </a:t>
            </a:r>
          </a:p>
        </p:txBody>
      </p:sp>
      <p:cxnSp>
        <p:nvCxnSpPr>
          <p:cNvPr id="29" name="Conector reto 28"/>
          <p:cNvCxnSpPr/>
          <p:nvPr/>
        </p:nvCxnSpPr>
        <p:spPr>
          <a:xfrm>
            <a:off x="6046068" y="1093347"/>
            <a:ext cx="0" cy="519876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3731067" y="1415331"/>
            <a:ext cx="1702710" cy="2693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 do presente (%)</a:t>
            </a:r>
            <a:endParaRPr lang="pt-BR" sz="115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3378692" y="1098456"/>
            <a:ext cx="2407461" cy="27979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pt-B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492752" y="1415331"/>
            <a:ext cx="1710725" cy="2693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 do Presente (%)</a:t>
            </a:r>
            <a:endParaRPr lang="pt-BR" sz="115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144384" y="1098456"/>
            <a:ext cx="2407461" cy="27979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endParaRPr lang="pt-B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 flipV="1">
            <a:off x="5629599" y="1852656"/>
            <a:ext cx="0" cy="156936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/>
          <p:cNvSpPr txBox="1"/>
          <p:nvPr/>
        </p:nvSpPr>
        <p:spPr>
          <a:xfrm>
            <a:off x="5463587" y="2506532"/>
            <a:ext cx="476303" cy="26161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pt-BR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59%</a:t>
            </a:r>
            <a:endParaRPr lang="pt-BR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Conector reto 42"/>
          <p:cNvCxnSpPr/>
          <p:nvPr/>
        </p:nvCxnSpPr>
        <p:spPr>
          <a:xfrm flipV="1">
            <a:off x="2563013" y="1852655"/>
            <a:ext cx="0" cy="156936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CaixaDeTexto 43"/>
          <p:cNvSpPr txBox="1"/>
          <p:nvPr/>
        </p:nvSpPr>
        <p:spPr>
          <a:xfrm>
            <a:off x="2397001" y="2506532"/>
            <a:ext cx="476303" cy="26161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pt-BR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57%</a:t>
            </a:r>
            <a:endParaRPr lang="pt-BR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Conector reto 46"/>
          <p:cNvCxnSpPr/>
          <p:nvPr/>
        </p:nvCxnSpPr>
        <p:spPr>
          <a:xfrm flipV="1">
            <a:off x="5629861" y="3731841"/>
            <a:ext cx="0" cy="156936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CaixaDeTexto 47"/>
          <p:cNvSpPr txBox="1"/>
          <p:nvPr/>
        </p:nvSpPr>
        <p:spPr>
          <a:xfrm>
            <a:off x="5463849" y="4385717"/>
            <a:ext cx="476303" cy="26161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pt-BR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41%</a:t>
            </a:r>
            <a:endParaRPr lang="pt-BR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Conector reto 48"/>
          <p:cNvCxnSpPr/>
          <p:nvPr/>
        </p:nvCxnSpPr>
        <p:spPr>
          <a:xfrm flipV="1">
            <a:off x="2563013" y="3723493"/>
            <a:ext cx="0" cy="156936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CaixaDeTexto 49"/>
          <p:cNvSpPr txBox="1"/>
          <p:nvPr/>
        </p:nvSpPr>
        <p:spPr>
          <a:xfrm>
            <a:off x="2397001" y="4316179"/>
            <a:ext cx="476303" cy="26161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pt-BR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43%</a:t>
            </a:r>
            <a:endParaRPr lang="pt-BR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" name="Gráfico 21"/>
          <p:cNvGraphicFramePr/>
          <p:nvPr>
            <p:extLst>
              <p:ext uri="{D42A27DB-BD31-4B8C-83A1-F6EECF244321}">
                <p14:modId xmlns:p14="http://schemas.microsoft.com/office/powerpoint/2010/main" val="1224029035"/>
              </p:ext>
            </p:extLst>
          </p:nvPr>
        </p:nvGraphicFramePr>
        <p:xfrm>
          <a:off x="6485245" y="1711561"/>
          <a:ext cx="2325386" cy="3627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26" name="Conector reto 25"/>
          <p:cNvCxnSpPr/>
          <p:nvPr/>
        </p:nvCxnSpPr>
        <p:spPr>
          <a:xfrm>
            <a:off x="3016399" y="1090836"/>
            <a:ext cx="0" cy="519876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796583" y="1412820"/>
            <a:ext cx="1702710" cy="2693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 do presente (%)</a:t>
            </a:r>
            <a:endParaRPr lang="pt-BR" sz="115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6444208" y="1066566"/>
            <a:ext cx="2407461" cy="33855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pt-B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Conector reto 31"/>
          <p:cNvCxnSpPr/>
          <p:nvPr/>
        </p:nvCxnSpPr>
        <p:spPr>
          <a:xfrm flipV="1">
            <a:off x="8695115" y="1850145"/>
            <a:ext cx="0" cy="156936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/>
          <p:cNvSpPr txBox="1"/>
          <p:nvPr/>
        </p:nvSpPr>
        <p:spPr>
          <a:xfrm>
            <a:off x="8529103" y="2504021"/>
            <a:ext cx="476303" cy="26161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pt-BR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62%</a:t>
            </a:r>
            <a:endParaRPr lang="pt-BR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Conector reto 34"/>
          <p:cNvCxnSpPr/>
          <p:nvPr/>
        </p:nvCxnSpPr>
        <p:spPr>
          <a:xfrm flipV="1">
            <a:off x="8695377" y="3729330"/>
            <a:ext cx="0" cy="156936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CaixaDeTexto 35"/>
          <p:cNvSpPr txBox="1"/>
          <p:nvPr/>
        </p:nvSpPr>
        <p:spPr>
          <a:xfrm>
            <a:off x="8529365" y="4383206"/>
            <a:ext cx="476303" cy="26161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pt-BR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38%</a:t>
            </a:r>
            <a:endParaRPr lang="pt-BR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857112" y="5446224"/>
            <a:ext cx="994571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pt-BR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 médio </a:t>
            </a:r>
          </a:p>
          <a:p>
            <a:pPr algn="ctr"/>
            <a:r>
              <a:rPr lang="pt-BR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R$ 52,00</a:t>
            </a:r>
            <a:endParaRPr lang="pt-BR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4085306" y="5445224"/>
            <a:ext cx="994571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pt-BR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 médio </a:t>
            </a:r>
          </a:p>
          <a:p>
            <a:pPr algn="ctr"/>
            <a:r>
              <a:rPr lang="pt-BR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R$ 51,10</a:t>
            </a:r>
            <a:endParaRPr lang="pt-BR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4245241" y="5894215"/>
            <a:ext cx="617551" cy="20065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1,7%</a:t>
            </a:r>
            <a:endParaRPr lang="pt-BR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Seta para baixo 51"/>
          <p:cNvSpPr/>
          <p:nvPr/>
        </p:nvSpPr>
        <p:spPr>
          <a:xfrm>
            <a:off x="4913957" y="5934447"/>
            <a:ext cx="205532" cy="120194"/>
          </a:xfrm>
          <a:prstGeom prst="down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CaixaDeTexto 52"/>
          <p:cNvSpPr txBox="1"/>
          <p:nvPr/>
        </p:nvSpPr>
        <p:spPr>
          <a:xfrm>
            <a:off x="6917436" y="5452750"/>
            <a:ext cx="994571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pt-BR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 médio </a:t>
            </a:r>
          </a:p>
          <a:p>
            <a:pPr algn="ctr"/>
            <a:r>
              <a:rPr lang="pt-BR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R$ 48,30</a:t>
            </a:r>
            <a:endParaRPr lang="pt-BR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7130380" y="5886290"/>
            <a:ext cx="617551" cy="22072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5,5%</a:t>
            </a:r>
            <a:endParaRPr lang="pt-BR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Seta para baixo 44"/>
          <p:cNvSpPr/>
          <p:nvPr/>
        </p:nvSpPr>
        <p:spPr>
          <a:xfrm>
            <a:off x="7799096" y="5936554"/>
            <a:ext cx="205532" cy="120194"/>
          </a:xfrm>
          <a:prstGeom prst="down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077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62950" y="41024"/>
            <a:ext cx="6973346" cy="871297"/>
          </a:xfrm>
          <a:prstGeom prst="rect">
            <a:avLst/>
          </a:prstGeom>
        </p:spPr>
        <p:txBody>
          <a:bodyPr anchor="b" anchorCtr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t-BR" sz="1100" dirty="0" smtClean="0">
                <a:solidFill>
                  <a:srgbClr val="005E9D"/>
                </a:solidFill>
                <a:ea typeface="+mn-ea"/>
                <a:cs typeface="Arial"/>
              </a:rPr>
              <a:t>Nordeste registra o maior percentual de consumidores que irão gastar até R$ 50 por pessoa com presentes de Natal, seguido por Sudeste (62%) e Sul (59%).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t-BR" sz="1100" dirty="0" smtClean="0">
                <a:solidFill>
                  <a:srgbClr val="005E9D"/>
                </a:solidFill>
                <a:ea typeface="+mn-ea"/>
                <a:cs typeface="Arial"/>
              </a:rPr>
              <a:t>Na classe DE, 70% irão gastar até R$ 50 por pessoa, e o ticket médio pretendido ficará em R$ 43, aproximadamente.</a:t>
            </a:r>
          </a:p>
        </p:txBody>
      </p:sp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2149021458"/>
              </p:ext>
            </p:extLst>
          </p:nvPr>
        </p:nvGraphicFramePr>
        <p:xfrm>
          <a:off x="665093" y="1340768"/>
          <a:ext cx="8220201" cy="4104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5" name="CaixaDeTexto 44"/>
          <p:cNvSpPr txBox="1"/>
          <p:nvPr/>
        </p:nvSpPr>
        <p:spPr>
          <a:xfrm>
            <a:off x="916543" y="5473310"/>
            <a:ext cx="679305" cy="27748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pt-BR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R$ 48,30</a:t>
            </a:r>
            <a:endParaRPr lang="pt-BR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107504" y="5445223"/>
            <a:ext cx="561409" cy="36933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pt-BR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 médio </a:t>
            </a:r>
          </a:p>
        </p:txBody>
      </p:sp>
      <p:sp>
        <p:nvSpPr>
          <p:cNvPr id="3" name="Seta para a direita 2"/>
          <p:cNvSpPr/>
          <p:nvPr/>
        </p:nvSpPr>
        <p:spPr>
          <a:xfrm>
            <a:off x="708962" y="5469606"/>
            <a:ext cx="175975" cy="331011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0" name="CaixaDeTexto 59"/>
          <p:cNvSpPr txBox="1"/>
          <p:nvPr/>
        </p:nvSpPr>
        <p:spPr>
          <a:xfrm>
            <a:off x="1777253" y="5482835"/>
            <a:ext cx="679305" cy="27748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pt-BR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R$ 60,78</a:t>
            </a:r>
            <a:endParaRPr lang="pt-BR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CaixaDeTexto 60"/>
          <p:cNvSpPr txBox="1"/>
          <p:nvPr/>
        </p:nvSpPr>
        <p:spPr>
          <a:xfrm>
            <a:off x="2673310" y="5482835"/>
            <a:ext cx="679305" cy="2774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pt-BR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R$ 44,35</a:t>
            </a:r>
            <a:endParaRPr lang="pt-BR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3548878" y="5482835"/>
            <a:ext cx="679305" cy="27748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pt-BR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R$ 56,15</a:t>
            </a:r>
            <a:endParaRPr lang="pt-BR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CaixaDeTexto 62"/>
          <p:cNvSpPr txBox="1"/>
          <p:nvPr/>
        </p:nvSpPr>
        <p:spPr>
          <a:xfrm>
            <a:off x="4432024" y="5482835"/>
            <a:ext cx="679305" cy="27748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pt-BR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R$ 48,42</a:t>
            </a:r>
            <a:endParaRPr lang="pt-BR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CaixaDeTexto 63"/>
          <p:cNvSpPr txBox="1"/>
          <p:nvPr/>
        </p:nvSpPr>
        <p:spPr>
          <a:xfrm>
            <a:off x="5320503" y="5482835"/>
            <a:ext cx="679305" cy="27748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pt-BR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R$ 51,36</a:t>
            </a:r>
            <a:endParaRPr lang="pt-BR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CaixaDeTexto 64"/>
          <p:cNvSpPr txBox="1"/>
          <p:nvPr/>
        </p:nvSpPr>
        <p:spPr>
          <a:xfrm>
            <a:off x="6192177" y="5482835"/>
            <a:ext cx="679305" cy="27748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pt-BR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R$ 61,88</a:t>
            </a:r>
            <a:endParaRPr lang="pt-BR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CaixaDeTexto 65"/>
          <p:cNvSpPr txBox="1"/>
          <p:nvPr/>
        </p:nvSpPr>
        <p:spPr>
          <a:xfrm>
            <a:off x="7077270" y="5482835"/>
            <a:ext cx="679305" cy="27748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pt-BR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R$ 55,83</a:t>
            </a:r>
            <a:endParaRPr lang="pt-BR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CaixaDeTexto 66"/>
          <p:cNvSpPr txBox="1"/>
          <p:nvPr/>
        </p:nvSpPr>
        <p:spPr>
          <a:xfrm>
            <a:off x="7969941" y="5482835"/>
            <a:ext cx="679305" cy="2774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pt-BR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R$ 43,40</a:t>
            </a:r>
            <a:endParaRPr lang="pt-BR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ector reto 16"/>
          <p:cNvCxnSpPr/>
          <p:nvPr/>
        </p:nvCxnSpPr>
        <p:spPr>
          <a:xfrm flipV="1">
            <a:off x="1677025" y="2113805"/>
            <a:ext cx="0" cy="2914236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 flipV="1">
            <a:off x="6088563" y="2113805"/>
            <a:ext cx="0" cy="2914236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/>
          <p:cNvSpPr txBox="1"/>
          <p:nvPr/>
        </p:nvSpPr>
        <p:spPr>
          <a:xfrm>
            <a:off x="1172969" y="4022016"/>
            <a:ext cx="433003" cy="2308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pt-BR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62%</a:t>
            </a:r>
            <a:endParaRPr lang="pt-BR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2180126" y="4346053"/>
            <a:ext cx="433003" cy="2308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pt-BR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45%</a:t>
            </a:r>
            <a:endParaRPr lang="pt-BR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3044222" y="3894955"/>
            <a:ext cx="433003" cy="2308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pt-BR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67%</a:t>
            </a:r>
            <a:endParaRPr lang="pt-BR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3908318" y="4187229"/>
            <a:ext cx="433003" cy="2308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pt-BR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46%</a:t>
            </a:r>
            <a:endParaRPr lang="pt-BR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4834897" y="4024163"/>
            <a:ext cx="433003" cy="2308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pt-BR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62%</a:t>
            </a:r>
            <a:endParaRPr lang="pt-BR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5583552" y="4249712"/>
            <a:ext cx="433003" cy="2308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pt-BR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59%</a:t>
            </a:r>
            <a:endParaRPr lang="pt-BR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6577947" y="4484786"/>
            <a:ext cx="433003" cy="2308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pt-BR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38%</a:t>
            </a:r>
            <a:endParaRPr lang="pt-BR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7508718" y="4293095"/>
            <a:ext cx="433003" cy="2308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pt-BR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52%</a:t>
            </a:r>
            <a:endParaRPr lang="pt-BR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8372814" y="3861047"/>
            <a:ext cx="433003" cy="2308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pt-BR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</a:t>
            </a:r>
            <a:endParaRPr lang="pt-BR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85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259632" y="2643865"/>
            <a:ext cx="6709375" cy="44711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>
                <a:solidFill>
                  <a:srgbClr val="005E9D"/>
                </a:solidFill>
                <a:cs typeface="Arial"/>
              </a:rPr>
              <a:t>PERCEPÇÃO DE FRAUDE ENTRE OS CONSUMIDORES QUE COMPRARÃO PRESENTES ATRAVÉS DA INTERNET</a:t>
            </a:r>
          </a:p>
        </p:txBody>
      </p:sp>
    </p:spTree>
    <p:extLst>
      <p:ext uri="{BB962C8B-B14F-4D97-AF65-F5344CB8AC3E}">
        <p14:creationId xmlns:p14="http://schemas.microsoft.com/office/powerpoint/2010/main" val="412421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51520" y="38928"/>
            <a:ext cx="6984776" cy="871297"/>
          </a:xfrm>
          <a:prstGeom prst="rect">
            <a:avLst/>
          </a:prstGeom>
        </p:spPr>
        <p:txBody>
          <a:bodyPr anchor="b" anchorCtr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200" dirty="0" smtClean="0">
                <a:solidFill>
                  <a:srgbClr val="005E9D"/>
                </a:solidFill>
                <a:ea typeface="+mn-ea"/>
                <a:cs typeface="Arial"/>
              </a:rPr>
              <a:t>16% dos consumidores irão comprar os presentes de Natal e Fim de Ano via E-commerce (internet).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200" dirty="0" smtClean="0">
                <a:solidFill>
                  <a:srgbClr val="005E9D"/>
                </a:solidFill>
                <a:ea typeface="+mn-ea"/>
                <a:cs typeface="Arial"/>
              </a:rPr>
              <a:t>Independente do nível de segurança, 78% declaram que existe ainda a probabilidade de ocorrer fraudes, sendo 24% das menções “probabilidade alta” e 54% “probabilidade média”.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rgbClr val="005E9D"/>
                </a:solidFill>
                <a:cs typeface="Arial"/>
              </a:rPr>
              <a:t>24% deles se sentem muito seguros em usar este canal de compras</a:t>
            </a:r>
            <a:r>
              <a:rPr lang="pt-BR" sz="1200" dirty="0" smtClean="0">
                <a:solidFill>
                  <a:srgbClr val="005E9D"/>
                </a:solidFill>
                <a:cs typeface="Arial"/>
              </a:rPr>
              <a:t>.</a:t>
            </a:r>
            <a:endParaRPr lang="pt-BR" sz="1200" dirty="0">
              <a:solidFill>
                <a:srgbClr val="005E9D"/>
              </a:solidFill>
              <a:cs typeface="Arial"/>
            </a:endParaRPr>
          </a:p>
        </p:txBody>
      </p:sp>
      <p:graphicFrame>
        <p:nvGraphicFramePr>
          <p:cNvPr id="20" name="Gráfico 19"/>
          <p:cNvGraphicFramePr/>
          <p:nvPr>
            <p:extLst>
              <p:ext uri="{D42A27DB-BD31-4B8C-83A1-F6EECF244321}">
                <p14:modId xmlns:p14="http://schemas.microsoft.com/office/powerpoint/2010/main" val="1339021334"/>
              </p:ext>
            </p:extLst>
          </p:nvPr>
        </p:nvGraphicFramePr>
        <p:xfrm>
          <a:off x="145604" y="1287810"/>
          <a:ext cx="2688976" cy="4293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Gráfico 20"/>
          <p:cNvGraphicFramePr/>
          <p:nvPr>
            <p:extLst>
              <p:ext uri="{D42A27DB-BD31-4B8C-83A1-F6EECF244321}">
                <p14:modId xmlns:p14="http://schemas.microsoft.com/office/powerpoint/2010/main" val="2023147250"/>
              </p:ext>
            </p:extLst>
          </p:nvPr>
        </p:nvGraphicFramePr>
        <p:xfrm>
          <a:off x="2912759" y="1287810"/>
          <a:ext cx="2688976" cy="4293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Gráfico 21"/>
          <p:cNvGraphicFramePr/>
          <p:nvPr>
            <p:extLst>
              <p:ext uri="{D42A27DB-BD31-4B8C-83A1-F6EECF244321}">
                <p14:modId xmlns:p14="http://schemas.microsoft.com/office/powerpoint/2010/main" val="557897087"/>
              </p:ext>
            </p:extLst>
          </p:nvPr>
        </p:nvGraphicFramePr>
        <p:xfrm>
          <a:off x="5679914" y="1287810"/>
          <a:ext cx="3311244" cy="4093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3609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62950" y="41024"/>
            <a:ext cx="7117362" cy="871297"/>
          </a:xfrm>
          <a:prstGeom prst="rect">
            <a:avLst/>
          </a:prstGeom>
        </p:spPr>
        <p:txBody>
          <a:bodyPr anchor="b" anchorCtr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200" dirty="0" smtClean="0">
                <a:solidFill>
                  <a:srgbClr val="005E9D"/>
                </a:solidFill>
                <a:ea typeface="+mn-ea"/>
                <a:cs typeface="Arial"/>
              </a:rPr>
              <a:t>16% dos consumidores na região Sudeste utilizarão a internet para comprar os presentes de Natal e Fim de Ano e, destes, 28% sentem-se muito seguros em utilizar este canal de compras, aumentando este percentual para 67% na classe AB.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200" dirty="0" smtClean="0">
                <a:solidFill>
                  <a:srgbClr val="005E9D"/>
                </a:solidFill>
                <a:ea typeface="+mn-ea"/>
                <a:cs typeface="Arial"/>
              </a:rPr>
              <a:t>No Sul, 25% dos consumidores sentem-se inseguros em utilizar a internet para este fim.</a:t>
            </a: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2014210912"/>
              </p:ext>
            </p:extLst>
          </p:nvPr>
        </p:nvGraphicFramePr>
        <p:xfrm>
          <a:off x="262809" y="1015345"/>
          <a:ext cx="8640960" cy="1782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Gráfico 18"/>
          <p:cNvGraphicFramePr/>
          <p:nvPr>
            <p:extLst>
              <p:ext uri="{D42A27DB-BD31-4B8C-83A1-F6EECF244321}">
                <p14:modId xmlns:p14="http://schemas.microsoft.com/office/powerpoint/2010/main" val="310791717"/>
              </p:ext>
            </p:extLst>
          </p:nvPr>
        </p:nvGraphicFramePr>
        <p:xfrm>
          <a:off x="262809" y="2900726"/>
          <a:ext cx="8640960" cy="2832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9" name="Conector reto 8"/>
          <p:cNvCxnSpPr/>
          <p:nvPr/>
        </p:nvCxnSpPr>
        <p:spPr>
          <a:xfrm flipV="1">
            <a:off x="1331640" y="3694298"/>
            <a:ext cx="0" cy="164501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flipV="1">
            <a:off x="6012160" y="3694298"/>
            <a:ext cx="0" cy="164501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V="1">
            <a:off x="1331640" y="1713718"/>
            <a:ext cx="0" cy="697645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flipV="1">
            <a:off x="6012160" y="1713718"/>
            <a:ext cx="0" cy="697645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lipse 13"/>
          <p:cNvSpPr/>
          <p:nvPr/>
        </p:nvSpPr>
        <p:spPr>
          <a:xfrm>
            <a:off x="4389007" y="1614536"/>
            <a:ext cx="387795" cy="291356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6248054" y="1615951"/>
            <a:ext cx="387795" cy="291356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5317283" y="3764657"/>
            <a:ext cx="387795" cy="291356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/>
          <p:cNvSpPr/>
          <p:nvPr/>
        </p:nvSpPr>
        <p:spPr>
          <a:xfrm>
            <a:off x="6253387" y="4653136"/>
            <a:ext cx="387795" cy="291356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117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51520" y="80856"/>
            <a:ext cx="7128792" cy="871297"/>
          </a:xfrm>
          <a:prstGeom prst="rect">
            <a:avLst/>
          </a:prstGeom>
        </p:spPr>
        <p:txBody>
          <a:bodyPr anchor="b" anchorCtr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100" dirty="0" smtClean="0">
                <a:solidFill>
                  <a:srgbClr val="005E9D"/>
                </a:solidFill>
                <a:ea typeface="+mn-ea"/>
                <a:cs typeface="Arial"/>
              </a:rPr>
              <a:t>19% dos consumidores no Sudeste e 25% no Sul dizem ser alta a probabilidade de ocorrer uma fraude ao fazer uma compra via internet. No Centro-oeste esta percepção sobe para 33%.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100" dirty="0" smtClean="0">
                <a:solidFill>
                  <a:srgbClr val="005E9D"/>
                </a:solidFill>
                <a:ea typeface="+mn-ea"/>
                <a:cs typeface="Arial"/>
              </a:rPr>
              <a:t>Na classe DE, 32% dos consumidores dizem ser alta a chance de ocorrer uma fraude.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100" dirty="0" smtClean="0">
                <a:solidFill>
                  <a:srgbClr val="005E9D"/>
                </a:solidFill>
                <a:ea typeface="+mn-ea"/>
                <a:cs typeface="Arial"/>
              </a:rPr>
              <a:t>O mesmo ocorre na classe AB, com 50% das menções, mesmo tendo declarado anteriormente ser seguro fazer compras na internet.</a:t>
            </a: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4254250522"/>
              </p:ext>
            </p:extLst>
          </p:nvPr>
        </p:nvGraphicFramePr>
        <p:xfrm>
          <a:off x="179512" y="1268760"/>
          <a:ext cx="8640960" cy="1782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Gráfico 18"/>
          <p:cNvGraphicFramePr/>
          <p:nvPr>
            <p:extLst>
              <p:ext uri="{D42A27DB-BD31-4B8C-83A1-F6EECF244321}">
                <p14:modId xmlns:p14="http://schemas.microsoft.com/office/powerpoint/2010/main" val="4181393279"/>
              </p:ext>
            </p:extLst>
          </p:nvPr>
        </p:nvGraphicFramePr>
        <p:xfrm>
          <a:off x="179512" y="3154141"/>
          <a:ext cx="8640960" cy="2832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9" name="Conector reto 8"/>
          <p:cNvCxnSpPr/>
          <p:nvPr/>
        </p:nvCxnSpPr>
        <p:spPr>
          <a:xfrm flipV="1">
            <a:off x="1248343" y="3947713"/>
            <a:ext cx="0" cy="164501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flipV="1">
            <a:off x="5928863" y="3947713"/>
            <a:ext cx="0" cy="164501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V="1">
            <a:off x="1248343" y="1967133"/>
            <a:ext cx="0" cy="697645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flipV="1">
            <a:off x="5928863" y="1967133"/>
            <a:ext cx="0" cy="697645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ipse 12"/>
          <p:cNvSpPr/>
          <p:nvPr/>
        </p:nvSpPr>
        <p:spPr>
          <a:xfrm>
            <a:off x="4306094" y="1967133"/>
            <a:ext cx="387795" cy="291356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6154412" y="1973273"/>
            <a:ext cx="387795" cy="291356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3389387" y="5194583"/>
            <a:ext cx="352541" cy="291356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8007570" y="5161495"/>
            <a:ext cx="426575" cy="387795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/>
          <p:cNvSpPr/>
          <p:nvPr/>
        </p:nvSpPr>
        <p:spPr>
          <a:xfrm>
            <a:off x="4315169" y="5305285"/>
            <a:ext cx="352541" cy="291356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/>
          <p:cNvSpPr/>
          <p:nvPr/>
        </p:nvSpPr>
        <p:spPr>
          <a:xfrm>
            <a:off x="5254382" y="5257066"/>
            <a:ext cx="352541" cy="291356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290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210995" y="2774907"/>
            <a:ext cx="6709375" cy="65461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>
                <a:solidFill>
                  <a:srgbClr val="005E9D"/>
                </a:solidFill>
                <a:cs typeface="Arial"/>
              </a:rPr>
              <a:t>COMPROMETIMENTO DA RENDA COM AS COMPRAS DE NATAL E FIM DE ANO</a:t>
            </a:r>
          </a:p>
        </p:txBody>
      </p:sp>
    </p:spTree>
    <p:extLst>
      <p:ext uri="{BB962C8B-B14F-4D97-AF65-F5344CB8AC3E}">
        <p14:creationId xmlns:p14="http://schemas.microsoft.com/office/powerpoint/2010/main" val="352391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15325" y="37423"/>
            <a:ext cx="7068674" cy="871297"/>
          </a:xfrm>
          <a:prstGeom prst="rect">
            <a:avLst/>
          </a:prstGeom>
        </p:spPr>
        <p:txBody>
          <a:bodyPr anchor="b" anchorCtr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100" dirty="0" smtClean="0">
                <a:solidFill>
                  <a:srgbClr val="005E9D"/>
                </a:solidFill>
                <a:ea typeface="+mn-ea"/>
                <a:cs typeface="Arial"/>
              </a:rPr>
              <a:t>De modo geral, 66% dos consumidores pretendem gastar até R$ 500 com as compras de Natal e Fim de Ano, incluindo aqui desde despesas com a compra de alimentos, presentes, viagens ou mesmo outras necessidades. O valor médio previsto será de R$ 411,18.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100" dirty="0" smtClean="0">
                <a:solidFill>
                  <a:srgbClr val="005E9D"/>
                </a:solidFill>
                <a:ea typeface="+mn-ea"/>
                <a:cs typeface="Arial"/>
              </a:rPr>
              <a:t>Para 48% dos consumidores, este valor não deverá ultrapassar a 25% da renda familiar.</a:t>
            </a:r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733550606"/>
              </p:ext>
            </p:extLst>
          </p:nvPr>
        </p:nvGraphicFramePr>
        <p:xfrm>
          <a:off x="4648093" y="1537280"/>
          <a:ext cx="3524307" cy="3817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722305574"/>
              </p:ext>
            </p:extLst>
          </p:nvPr>
        </p:nvGraphicFramePr>
        <p:xfrm>
          <a:off x="805754" y="1344282"/>
          <a:ext cx="3245920" cy="4203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4677816" y="1052736"/>
            <a:ext cx="3494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Comprometimento da Renda Familiar com as compras de Natal e Final de Ano (%)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024558" y="1052736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Valor total das compras de Natal e Fim de Ano </a:t>
            </a: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(%)</a:t>
            </a:r>
            <a:endParaRPr lang="pt-BR" sz="14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835696" y="5329783"/>
            <a:ext cx="994571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pt-BR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 médio </a:t>
            </a:r>
          </a:p>
          <a:p>
            <a:pPr algn="ctr"/>
            <a:r>
              <a:rPr lang="pt-BR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R$ 411,18</a:t>
            </a:r>
            <a:endParaRPr lang="pt-BR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Conector reto 17"/>
          <p:cNvCxnSpPr/>
          <p:nvPr/>
        </p:nvCxnSpPr>
        <p:spPr>
          <a:xfrm flipV="1">
            <a:off x="3873094" y="1745935"/>
            <a:ext cx="0" cy="129699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3707082" y="2263627"/>
            <a:ext cx="476303" cy="26161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pt-BR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66%</a:t>
            </a:r>
            <a:endParaRPr lang="pt-BR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5056912" y="2026090"/>
            <a:ext cx="1217068" cy="687004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244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15325" y="37423"/>
            <a:ext cx="7068674" cy="871297"/>
          </a:xfrm>
          <a:prstGeom prst="rect">
            <a:avLst/>
          </a:prstGeom>
        </p:spPr>
        <p:txBody>
          <a:bodyPr anchor="b" anchorCtr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100" dirty="0" smtClean="0">
                <a:solidFill>
                  <a:srgbClr val="005E9D"/>
                </a:solidFill>
                <a:ea typeface="+mn-ea"/>
                <a:cs typeface="Arial"/>
              </a:rPr>
              <a:t>Nordeste tem maior percentual de consumidores que pretendem gastar no máximo até R$ 500.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100" dirty="0" smtClean="0">
                <a:solidFill>
                  <a:srgbClr val="005E9D"/>
                </a:solidFill>
                <a:ea typeface="+mn-ea"/>
                <a:cs typeface="Arial"/>
              </a:rPr>
              <a:t>Na classe DE, este percentual passa para 77% e, o valor médio esperado por estes consumidores para gastar neste Natal e Fim de Ano não deve ser maior que R$ 340.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100" dirty="0" smtClean="0">
                <a:solidFill>
                  <a:srgbClr val="005E9D"/>
                </a:solidFill>
                <a:ea typeface="+mn-ea"/>
                <a:cs typeface="Arial"/>
              </a:rPr>
              <a:t>Na classe AB, 50% informam que gastarão valores acima de R$ 900.</a:t>
            </a: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746490566"/>
              </p:ext>
            </p:extLst>
          </p:nvPr>
        </p:nvGraphicFramePr>
        <p:xfrm>
          <a:off x="827583" y="1305942"/>
          <a:ext cx="7992889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1007398" y="5432323"/>
            <a:ext cx="679305" cy="215444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pt-BR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R$ 411,18</a:t>
            </a:r>
            <a:endParaRPr lang="pt-BR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50734" y="5373216"/>
            <a:ext cx="561409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pt-BR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 médio </a:t>
            </a:r>
          </a:p>
        </p:txBody>
      </p:sp>
      <p:sp>
        <p:nvSpPr>
          <p:cNvPr id="11" name="Seta para a direita 10"/>
          <p:cNvSpPr/>
          <p:nvPr/>
        </p:nvSpPr>
        <p:spPr>
          <a:xfrm>
            <a:off x="752192" y="5397599"/>
            <a:ext cx="175975" cy="331011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1858583" y="5441848"/>
            <a:ext cx="679305" cy="215444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pt-BR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R$ 475,23</a:t>
            </a:r>
            <a:endParaRPr lang="pt-BR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716540" y="5441848"/>
            <a:ext cx="679305" cy="2154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pt-BR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R$ 395,57</a:t>
            </a:r>
            <a:endParaRPr lang="pt-BR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592108" y="5441848"/>
            <a:ext cx="679305" cy="215444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pt-BR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R$ 431,46</a:t>
            </a:r>
            <a:endParaRPr lang="pt-BR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475254" y="5441848"/>
            <a:ext cx="679305" cy="215444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pt-BR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R$ 414,26</a:t>
            </a:r>
            <a:endParaRPr lang="pt-BR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5363733" y="5441848"/>
            <a:ext cx="679305" cy="215444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pt-BR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R$ 433,84</a:t>
            </a:r>
            <a:endParaRPr lang="pt-BR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235407" y="5441848"/>
            <a:ext cx="679305" cy="215444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pt-BR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R$ 723,29</a:t>
            </a:r>
            <a:endParaRPr lang="pt-BR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7091925" y="5441848"/>
            <a:ext cx="679305" cy="215444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pt-BR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R$ 487,23</a:t>
            </a:r>
            <a:endParaRPr lang="pt-BR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7956376" y="5441848"/>
            <a:ext cx="679305" cy="2154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pt-BR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R$ 340,39</a:t>
            </a:r>
            <a:endParaRPr lang="pt-BR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297732" y="3664074"/>
            <a:ext cx="433003" cy="2308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pt-BR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66%</a:t>
            </a:r>
            <a:endParaRPr lang="pt-BR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2223356" y="3793282"/>
            <a:ext cx="433003" cy="2308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pt-BR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55%</a:t>
            </a:r>
            <a:endParaRPr lang="pt-BR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3059832" y="3664074"/>
            <a:ext cx="433003" cy="2308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pt-BR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65%</a:t>
            </a:r>
            <a:endParaRPr lang="pt-BR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3923928" y="3611116"/>
            <a:ext cx="433003" cy="2308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pt-BR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63%</a:t>
            </a:r>
            <a:endParaRPr lang="pt-BR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4784224" y="3726532"/>
            <a:ext cx="433003" cy="2308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pt-BR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62%</a:t>
            </a:r>
            <a:endParaRPr lang="pt-BR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5581066" y="3779490"/>
            <a:ext cx="433003" cy="2308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pt-BR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64%</a:t>
            </a:r>
            <a:endParaRPr lang="pt-BR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6604973" y="4692041"/>
            <a:ext cx="433003" cy="2308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pt-BR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</a:t>
            </a:r>
            <a:endParaRPr lang="pt-BR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7343922" y="3957364"/>
            <a:ext cx="433003" cy="2308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pt-BR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54%</a:t>
            </a:r>
            <a:endParaRPr lang="pt-BR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8273585" y="3433242"/>
            <a:ext cx="433003" cy="2308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pt-BR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77%</a:t>
            </a:r>
            <a:endParaRPr lang="pt-BR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Conector reto 29"/>
          <p:cNvCxnSpPr/>
          <p:nvPr/>
        </p:nvCxnSpPr>
        <p:spPr>
          <a:xfrm flipV="1">
            <a:off x="1835696" y="2098940"/>
            <a:ext cx="0" cy="2914236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6127601" y="2098940"/>
            <a:ext cx="0" cy="2914236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9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07504" y="42756"/>
            <a:ext cx="7068674" cy="871297"/>
          </a:xfrm>
          <a:prstGeom prst="rect">
            <a:avLst/>
          </a:prstGeom>
        </p:spPr>
        <p:txBody>
          <a:bodyPr anchor="b" anchorCtr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200" dirty="0" smtClean="0">
                <a:solidFill>
                  <a:srgbClr val="005E9D"/>
                </a:solidFill>
                <a:ea typeface="+mn-ea"/>
                <a:cs typeface="Arial"/>
              </a:rPr>
              <a:t>Os consumidores no Sul mostram-se mais conservadores e 57% deles dizem que os gastos com as compras de Natal e Fim de Ano não deverá ultrapassar a 25% da renda familiar.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200" dirty="0" smtClean="0">
                <a:solidFill>
                  <a:srgbClr val="005E9D"/>
                </a:solidFill>
                <a:ea typeface="+mn-ea"/>
                <a:cs typeface="Arial"/>
              </a:rPr>
              <a:t>Por outro lado, para 62% dos consumidores das classes DE, o valor das compras irá comprometer mais de 25% da renda familiar.</a:t>
            </a: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550429044"/>
              </p:ext>
            </p:extLst>
          </p:nvPr>
        </p:nvGraphicFramePr>
        <p:xfrm>
          <a:off x="215325" y="1305942"/>
          <a:ext cx="870153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Conector reto 8"/>
          <p:cNvCxnSpPr/>
          <p:nvPr/>
        </p:nvCxnSpPr>
        <p:spPr>
          <a:xfrm flipV="1">
            <a:off x="1331640" y="2051323"/>
            <a:ext cx="0" cy="2914236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flipV="1">
            <a:off x="6012160" y="2051323"/>
            <a:ext cx="0" cy="2914236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lipse 10"/>
          <p:cNvSpPr/>
          <p:nvPr/>
        </p:nvSpPr>
        <p:spPr>
          <a:xfrm>
            <a:off x="5278503" y="3923756"/>
            <a:ext cx="426575" cy="426575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6224132" y="3586733"/>
            <a:ext cx="426575" cy="426575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8101673" y="2958992"/>
            <a:ext cx="426575" cy="426575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550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875526" y="3212769"/>
            <a:ext cx="7380312" cy="44711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rgbClr val="005E9D"/>
                </a:solidFill>
                <a:cs typeface="Arial"/>
              </a:rPr>
              <a:t>PERFIL DOS RESPONDENTES</a:t>
            </a:r>
          </a:p>
        </p:txBody>
      </p:sp>
    </p:spTree>
    <p:extLst>
      <p:ext uri="{BB962C8B-B14F-4D97-AF65-F5344CB8AC3E}">
        <p14:creationId xmlns:p14="http://schemas.microsoft.com/office/powerpoint/2010/main" val="345207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07504" y="42756"/>
            <a:ext cx="7068674" cy="871297"/>
          </a:xfrm>
          <a:prstGeom prst="rect">
            <a:avLst/>
          </a:prstGeom>
        </p:spPr>
        <p:txBody>
          <a:bodyPr anchor="b" anchorCtr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100" dirty="0" smtClean="0">
                <a:solidFill>
                  <a:srgbClr val="005E9D"/>
                </a:solidFill>
                <a:ea typeface="+mn-ea"/>
                <a:cs typeface="Arial"/>
              </a:rPr>
              <a:t>Quanto menor o valor declarado a ser gasto com as compras de Natal e Fim de Ano, maior é o percentual de consumidores onde este valor corresponderá a menos de 25% da renda familiar.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100" dirty="0" smtClean="0">
                <a:solidFill>
                  <a:srgbClr val="005E9D"/>
                </a:solidFill>
                <a:ea typeface="+mn-ea"/>
                <a:cs typeface="Arial"/>
              </a:rPr>
              <a:t>Em contrapartida, entre aqueles que gastarão valores acima de R$ 900, este valor comprometerá mais de 50% da renda familiar em 24% dos casos.</a:t>
            </a: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62862764"/>
              </p:ext>
            </p:extLst>
          </p:nvPr>
        </p:nvGraphicFramePr>
        <p:xfrm>
          <a:off x="971600" y="1305942"/>
          <a:ext cx="7130074" cy="4283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Elipse 10"/>
          <p:cNvSpPr/>
          <p:nvPr/>
        </p:nvSpPr>
        <p:spPr>
          <a:xfrm>
            <a:off x="1576239" y="4092070"/>
            <a:ext cx="426575" cy="426575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7073230" y="2487563"/>
            <a:ext cx="426575" cy="426575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44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482685" y="3222501"/>
            <a:ext cx="4165995" cy="36951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>
                <a:solidFill>
                  <a:srgbClr val="005E9D"/>
                </a:solidFill>
                <a:cs typeface="Arial"/>
              </a:rPr>
              <a:t>USO DO 13º SALÁRIO</a:t>
            </a:r>
          </a:p>
        </p:txBody>
      </p:sp>
    </p:spTree>
    <p:extLst>
      <p:ext uri="{BB962C8B-B14F-4D97-AF65-F5344CB8AC3E}">
        <p14:creationId xmlns:p14="http://schemas.microsoft.com/office/powerpoint/2010/main" val="330682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62950" y="41024"/>
            <a:ext cx="6371489" cy="871297"/>
          </a:xfrm>
          <a:prstGeom prst="rect">
            <a:avLst/>
          </a:prstGeom>
        </p:spPr>
        <p:txBody>
          <a:bodyPr anchor="b" anchorCtr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100" dirty="0" smtClean="0">
                <a:solidFill>
                  <a:srgbClr val="005E9D"/>
                </a:solidFill>
                <a:ea typeface="+mn-ea"/>
                <a:cs typeface="Arial"/>
              </a:rPr>
              <a:t>77% dos consumidores irão receber o 13º salário.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100" dirty="0" smtClean="0">
                <a:solidFill>
                  <a:srgbClr val="005E9D"/>
                </a:solidFill>
                <a:ea typeface="+mn-ea"/>
                <a:cs typeface="Arial"/>
              </a:rPr>
              <a:t>Destes, apenas 14% conseguirão poupar.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100" dirty="0" smtClean="0">
                <a:solidFill>
                  <a:srgbClr val="005E9D"/>
                </a:solidFill>
                <a:ea typeface="+mn-ea"/>
                <a:cs typeface="Arial"/>
              </a:rPr>
              <a:t>59% irão usar o valor recebido para quitar dívidas, uma aumento de 14p.p em comparação à intenção declarada no ano de 2014</a:t>
            </a:r>
            <a:r>
              <a:rPr lang="pt-BR" sz="1100" dirty="0">
                <a:solidFill>
                  <a:srgbClr val="005E9D"/>
                </a:solidFill>
                <a:ea typeface="+mn-ea"/>
                <a:cs typeface="Arial"/>
              </a:rPr>
              <a:t>.</a:t>
            </a:r>
            <a:endParaRPr lang="pt-BR" sz="1100" dirty="0" smtClean="0">
              <a:solidFill>
                <a:srgbClr val="005E9D"/>
              </a:solidFill>
              <a:ea typeface="+mn-ea"/>
              <a:cs typeface="Arial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85767" y="1321023"/>
            <a:ext cx="18373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Recebe 13º Salário (%)</a:t>
            </a:r>
            <a:endParaRPr lang="pt-BR" sz="12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506191329"/>
              </p:ext>
            </p:extLst>
          </p:nvPr>
        </p:nvGraphicFramePr>
        <p:xfrm>
          <a:off x="264536" y="1665789"/>
          <a:ext cx="2736304" cy="1187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2874832535"/>
              </p:ext>
            </p:extLst>
          </p:nvPr>
        </p:nvGraphicFramePr>
        <p:xfrm>
          <a:off x="26291" y="2987660"/>
          <a:ext cx="9010205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3538095" y="1307331"/>
            <a:ext cx="18373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Recebe 13º Salário (%)</a:t>
            </a:r>
            <a:endParaRPr lang="pt-BR" sz="12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4182854025"/>
              </p:ext>
            </p:extLst>
          </p:nvPr>
        </p:nvGraphicFramePr>
        <p:xfrm>
          <a:off x="3216864" y="1652097"/>
          <a:ext cx="2736304" cy="1187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1105693" y="994420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ANO 2013</a:t>
            </a: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058021" y="980728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ANO 2014</a:t>
            </a: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738688" y="3577829"/>
            <a:ext cx="352541" cy="352541"/>
          </a:xfrm>
          <a:prstGeom prst="ellipse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6634439" y="1321023"/>
            <a:ext cx="18373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Recebe 13º Salário (%)</a:t>
            </a:r>
            <a:endParaRPr lang="pt-BR" sz="12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Diagrama 20"/>
          <p:cNvGraphicFramePr/>
          <p:nvPr>
            <p:extLst>
              <p:ext uri="{D42A27DB-BD31-4B8C-83A1-F6EECF244321}">
                <p14:modId xmlns:p14="http://schemas.microsoft.com/office/powerpoint/2010/main" val="127856831"/>
              </p:ext>
            </p:extLst>
          </p:nvPr>
        </p:nvGraphicFramePr>
        <p:xfrm>
          <a:off x="6313208" y="1665789"/>
          <a:ext cx="2736304" cy="1187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22" name="CaixaDeTexto 21"/>
          <p:cNvSpPr txBox="1"/>
          <p:nvPr/>
        </p:nvSpPr>
        <p:spPr>
          <a:xfrm>
            <a:off x="7154365" y="994420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ANO 2015</a:t>
            </a: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12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591831"/>
              </p:ext>
            </p:extLst>
          </p:nvPr>
        </p:nvGraphicFramePr>
        <p:xfrm>
          <a:off x="82029" y="1052736"/>
          <a:ext cx="8928000" cy="509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000"/>
                <a:gridCol w="648000"/>
                <a:gridCol w="648000"/>
                <a:gridCol w="648000"/>
                <a:gridCol w="648000"/>
                <a:gridCol w="648000"/>
                <a:gridCol w="648000"/>
                <a:gridCol w="648000"/>
                <a:gridCol w="648000"/>
                <a:gridCol w="648000"/>
              </a:tblGrid>
              <a:tr h="139040"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tx1"/>
                          </a:solidFill>
                        </a:rPr>
                        <a:t>Para</a:t>
                      </a:r>
                      <a:r>
                        <a:rPr lang="pt-BR" sz="1200" baseline="0" dirty="0" smtClean="0">
                          <a:solidFill>
                            <a:schemeClr val="tx1"/>
                          </a:solidFill>
                        </a:rPr>
                        <a:t> quem recebe o 13º salário, qual será a finalidade? (%)</a:t>
                      </a:r>
                      <a:endParaRPr lang="pt-B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39040"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1" dirty="0" smtClean="0"/>
                        <a:t>Total</a:t>
                      </a:r>
                      <a:endParaRPr lang="pt-BR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1" dirty="0" smtClean="0"/>
                        <a:t>N</a:t>
                      </a:r>
                      <a:endParaRPr lang="pt-BR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1" dirty="0" smtClean="0"/>
                        <a:t>NE</a:t>
                      </a:r>
                      <a:endParaRPr lang="pt-BR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1" dirty="0" smtClean="0"/>
                        <a:t>CO</a:t>
                      </a:r>
                      <a:endParaRPr lang="pt-BR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1" dirty="0" smtClean="0"/>
                        <a:t>SE</a:t>
                      </a:r>
                      <a:endParaRPr lang="pt-BR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1" dirty="0" smtClean="0"/>
                        <a:t>S</a:t>
                      </a:r>
                      <a:endParaRPr lang="pt-BR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1" dirty="0" smtClean="0"/>
                        <a:t>Classe AB</a:t>
                      </a:r>
                      <a:endParaRPr lang="pt-BR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1" dirty="0" smtClean="0"/>
                        <a:t>Classe C</a:t>
                      </a:r>
                      <a:endParaRPr lang="pt-BR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1" dirty="0" smtClean="0"/>
                        <a:t>Classe DE</a:t>
                      </a:r>
                      <a:endParaRPr lang="pt-BR" sz="900" b="1" dirty="0"/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Quitar dívidas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59</a:t>
                      </a:r>
                      <a:endParaRPr lang="pt-B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50400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Comprar presentes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/>
                        <a:t>3</a:t>
                      </a:r>
                      <a:endParaRPr lang="pt-B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50400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Comprar roupas e acessórios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/>
                        <a:t>2</a:t>
                      </a:r>
                      <a:endParaRPr lang="pt-B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50400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Comprar</a:t>
                      </a:r>
                      <a:r>
                        <a:rPr lang="pt-BR" sz="1400" baseline="0" dirty="0" smtClean="0"/>
                        <a:t> móveis e eletrodomésticos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/>
                        <a:t>2</a:t>
                      </a:r>
                      <a:endParaRPr lang="pt-B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50400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Comprar eletrônicos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/>
                        <a:t>1</a:t>
                      </a:r>
                      <a:endParaRPr lang="pt-B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50400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Comprar produtos para a Ceia</a:t>
                      </a:r>
                      <a:r>
                        <a:rPr lang="pt-BR" sz="1400" baseline="0" dirty="0" smtClean="0"/>
                        <a:t> de Natal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/>
                        <a:t>1</a:t>
                      </a:r>
                      <a:endParaRPr lang="pt-B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50400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Viajar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/>
                        <a:t>3</a:t>
                      </a:r>
                      <a:endParaRPr lang="pt-B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50400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Guardar para as contas do inicio do ano (IPVA, IPTU, matrícula de escola, etc.)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/>
                        <a:t>15</a:t>
                      </a:r>
                      <a:endParaRPr lang="pt-B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50400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Poupar</a:t>
                      </a:r>
                      <a:r>
                        <a:rPr lang="pt-BR" sz="1400" baseline="0" dirty="0" smtClean="0"/>
                        <a:t> 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/>
                        <a:t>14</a:t>
                      </a:r>
                      <a:endParaRPr lang="pt-B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Título 1"/>
          <p:cNvSpPr txBox="1">
            <a:spLocks/>
          </p:cNvSpPr>
          <p:nvPr/>
        </p:nvSpPr>
        <p:spPr>
          <a:xfrm>
            <a:off x="262949" y="60074"/>
            <a:ext cx="6944771" cy="871297"/>
          </a:xfrm>
          <a:prstGeom prst="rect">
            <a:avLst/>
          </a:prstGeom>
        </p:spPr>
        <p:txBody>
          <a:bodyPr anchor="b" anchorCtr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100" dirty="0" smtClean="0">
                <a:solidFill>
                  <a:srgbClr val="005E9D"/>
                </a:solidFill>
                <a:ea typeface="+mn-ea"/>
                <a:cs typeface="Arial"/>
              </a:rPr>
              <a:t>No Sudeste, 58% dos consumidores irão usar o 13º salário para quitar dívidas.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100" dirty="0" smtClean="0">
                <a:solidFill>
                  <a:srgbClr val="005E9D"/>
                </a:solidFill>
                <a:ea typeface="+mn-ea"/>
                <a:cs typeface="Arial"/>
              </a:rPr>
              <a:t>O mesmo ocorrerá com a maioria dos consumidores nas demais regiões.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100" dirty="0" smtClean="0">
                <a:solidFill>
                  <a:srgbClr val="005E9D"/>
                </a:solidFill>
                <a:ea typeface="+mn-ea"/>
                <a:cs typeface="Arial"/>
              </a:rPr>
              <a:t>Na classe AB, 42% dos consumidores guardarão para as contas do início do ano e outros 21% irão poupar este valor, percentual que cai para 13% na Classe C e 14% na DE.</a:t>
            </a:r>
          </a:p>
        </p:txBody>
      </p:sp>
      <p:sp>
        <p:nvSpPr>
          <p:cNvPr id="19" name="Elipse 18"/>
          <p:cNvSpPr/>
          <p:nvPr/>
        </p:nvSpPr>
        <p:spPr>
          <a:xfrm>
            <a:off x="3968181" y="1674329"/>
            <a:ext cx="387795" cy="352541"/>
          </a:xfrm>
          <a:prstGeom prst="ellipse">
            <a:avLst/>
          </a:prstGeom>
          <a:noFill/>
          <a:ln w="15875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4616253" y="1674329"/>
            <a:ext cx="387795" cy="352541"/>
          </a:xfrm>
          <a:prstGeom prst="ellipse">
            <a:avLst/>
          </a:prstGeom>
          <a:noFill/>
          <a:ln w="15875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5249467" y="1674329"/>
            <a:ext cx="387795" cy="352541"/>
          </a:xfrm>
          <a:prstGeom prst="ellipse">
            <a:avLst/>
          </a:prstGeom>
          <a:noFill/>
          <a:ln w="15875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5878489" y="1674329"/>
            <a:ext cx="387795" cy="352541"/>
          </a:xfrm>
          <a:prstGeom prst="ellipse">
            <a:avLst/>
          </a:prstGeom>
          <a:noFill/>
          <a:ln w="15875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6526561" y="1674329"/>
            <a:ext cx="387795" cy="352541"/>
          </a:xfrm>
          <a:prstGeom prst="ellipse">
            <a:avLst/>
          </a:prstGeom>
          <a:noFill/>
          <a:ln w="15875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7189491" y="5208124"/>
            <a:ext cx="387795" cy="352541"/>
          </a:xfrm>
          <a:prstGeom prst="ellipse">
            <a:avLst/>
          </a:prstGeom>
          <a:noFill/>
          <a:ln w="15875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7840935" y="1674329"/>
            <a:ext cx="387795" cy="352541"/>
          </a:xfrm>
          <a:prstGeom prst="ellipse">
            <a:avLst/>
          </a:prstGeom>
          <a:noFill/>
          <a:ln w="15875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8480302" y="1674329"/>
            <a:ext cx="387795" cy="352541"/>
          </a:xfrm>
          <a:prstGeom prst="ellipse">
            <a:avLst/>
          </a:prstGeom>
          <a:noFill/>
          <a:ln w="15875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6559649" y="5219675"/>
            <a:ext cx="387795" cy="352541"/>
          </a:xfrm>
          <a:prstGeom prst="ellipse">
            <a:avLst/>
          </a:prstGeom>
          <a:noFill/>
          <a:ln w="15875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7207721" y="5716372"/>
            <a:ext cx="387795" cy="352541"/>
          </a:xfrm>
          <a:prstGeom prst="ellipse">
            <a:avLst/>
          </a:prstGeom>
          <a:noFill/>
          <a:ln w="15875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5" name="Conector reto 14"/>
          <p:cNvCxnSpPr/>
          <p:nvPr/>
        </p:nvCxnSpPr>
        <p:spPr>
          <a:xfrm flipV="1">
            <a:off x="3842395" y="1350600"/>
            <a:ext cx="0" cy="469340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 flipV="1">
            <a:off x="7082755" y="1340768"/>
            <a:ext cx="0" cy="469340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62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62950" y="41024"/>
            <a:ext cx="6973346" cy="871297"/>
          </a:xfrm>
          <a:prstGeom prst="rect">
            <a:avLst/>
          </a:prstGeom>
        </p:spPr>
        <p:txBody>
          <a:bodyPr anchor="b" anchorCtr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100" dirty="0" smtClean="0">
                <a:solidFill>
                  <a:srgbClr val="005E9D"/>
                </a:solidFill>
                <a:ea typeface="+mn-ea"/>
                <a:cs typeface="Arial"/>
              </a:rPr>
              <a:t>Na comparação entre classes sociais, é maior na classe DE a intenção de quitar as dívidas com 66% das menções, um crescimento de 15p.p em comparação ao ano passado.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100" dirty="0" smtClean="0">
                <a:solidFill>
                  <a:srgbClr val="005E9D"/>
                </a:solidFill>
                <a:ea typeface="+mn-ea"/>
                <a:cs typeface="Arial"/>
              </a:rPr>
              <a:t>No Centro-oeste, 64% dos consumidores que receberão o décimo terceiro irão quitar as dívidas com esta renda extra, no Norte (63%), Sul (60%), Sudeste e Nordeste (58%).</a:t>
            </a:r>
          </a:p>
        </p:txBody>
      </p: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3379205882"/>
              </p:ext>
            </p:extLst>
          </p:nvPr>
        </p:nvGraphicFramePr>
        <p:xfrm>
          <a:off x="281016" y="1796922"/>
          <a:ext cx="4222338" cy="2130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2310892" y="1124744"/>
            <a:ext cx="41526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SOMENTE QUEM PRETENDE </a:t>
            </a:r>
            <a:r>
              <a:rPr lang="pt-BR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QUITAR AS DÍVIDAS </a:t>
            </a:r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8056959" y="2251088"/>
            <a:ext cx="426575" cy="320492"/>
          </a:xfrm>
          <a:prstGeom prst="ellipse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0" name="Gráfico 19"/>
          <p:cNvGraphicFramePr/>
          <p:nvPr>
            <p:extLst>
              <p:ext uri="{D42A27DB-BD31-4B8C-83A1-F6EECF244321}">
                <p14:modId xmlns:p14="http://schemas.microsoft.com/office/powerpoint/2010/main" val="1582326503"/>
              </p:ext>
            </p:extLst>
          </p:nvPr>
        </p:nvGraphicFramePr>
        <p:xfrm>
          <a:off x="281016" y="4071158"/>
          <a:ext cx="4222338" cy="2130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Elipse 22"/>
          <p:cNvSpPr/>
          <p:nvPr/>
        </p:nvSpPr>
        <p:spPr>
          <a:xfrm>
            <a:off x="6857206" y="4628753"/>
            <a:ext cx="426575" cy="320492"/>
          </a:xfrm>
          <a:prstGeom prst="ellipse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231945" y="1523355"/>
            <a:ext cx="4320480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ANO 2014</a:t>
            </a: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159791058"/>
              </p:ext>
            </p:extLst>
          </p:nvPr>
        </p:nvGraphicFramePr>
        <p:xfrm>
          <a:off x="4621071" y="1791031"/>
          <a:ext cx="4222338" cy="2130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323907258"/>
              </p:ext>
            </p:extLst>
          </p:nvPr>
        </p:nvGraphicFramePr>
        <p:xfrm>
          <a:off x="4621071" y="4065267"/>
          <a:ext cx="4222338" cy="2130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CaixaDeTexto 14"/>
          <p:cNvSpPr txBox="1"/>
          <p:nvPr/>
        </p:nvSpPr>
        <p:spPr>
          <a:xfrm>
            <a:off x="4572000" y="1517464"/>
            <a:ext cx="4320480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ANO 2015</a:t>
            </a: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ector reto 3"/>
          <p:cNvCxnSpPr/>
          <p:nvPr/>
        </p:nvCxnSpPr>
        <p:spPr>
          <a:xfrm>
            <a:off x="4572000" y="1507632"/>
            <a:ext cx="0" cy="479185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9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62950" y="51910"/>
            <a:ext cx="6757322" cy="871297"/>
          </a:xfrm>
          <a:prstGeom prst="rect">
            <a:avLst/>
          </a:prstGeom>
        </p:spPr>
        <p:txBody>
          <a:bodyPr anchor="b" anchorCtr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100" dirty="0" smtClean="0">
                <a:solidFill>
                  <a:srgbClr val="005E9D"/>
                </a:solidFill>
                <a:ea typeface="+mn-ea"/>
                <a:cs typeface="Arial"/>
              </a:rPr>
              <a:t>É maior nas classes mais altas a probabilidade de conseguir guardar o décimo terceiro salário, seja para pagar as contas do inicio do ano ou poupar, </a:t>
            </a:r>
            <a:r>
              <a:rPr lang="pt-BR" sz="1100" dirty="0">
                <a:solidFill>
                  <a:srgbClr val="005E9D"/>
                </a:solidFill>
                <a:cs typeface="Arial"/>
              </a:rPr>
              <a:t>com </a:t>
            </a:r>
            <a:r>
              <a:rPr lang="pt-BR" sz="1100" dirty="0" smtClean="0">
                <a:solidFill>
                  <a:srgbClr val="005E9D"/>
                </a:solidFill>
                <a:cs typeface="Arial"/>
              </a:rPr>
              <a:t>63% </a:t>
            </a:r>
            <a:r>
              <a:rPr lang="pt-BR" sz="1100" dirty="0">
                <a:solidFill>
                  <a:srgbClr val="005E9D"/>
                </a:solidFill>
                <a:cs typeface="Arial"/>
              </a:rPr>
              <a:t>das </a:t>
            </a:r>
            <a:r>
              <a:rPr lang="pt-BR" sz="1100" dirty="0" smtClean="0">
                <a:solidFill>
                  <a:srgbClr val="005E9D"/>
                </a:solidFill>
                <a:cs typeface="Arial"/>
              </a:rPr>
              <a:t>menções.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100" dirty="0" smtClean="0">
                <a:solidFill>
                  <a:srgbClr val="005E9D"/>
                </a:solidFill>
                <a:ea typeface="+mn-ea"/>
                <a:cs typeface="Arial"/>
              </a:rPr>
              <a:t>A região Nordeste tem maior concentração de consumidores que irão guardar ou poupar o décimo terceiro (34%), seguido por Sul com 32% das menções.</a:t>
            </a:r>
          </a:p>
        </p:txBody>
      </p: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4269806644"/>
              </p:ext>
            </p:extLst>
          </p:nvPr>
        </p:nvGraphicFramePr>
        <p:xfrm>
          <a:off x="146549" y="1796922"/>
          <a:ext cx="4418622" cy="2130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1261166" y="980728"/>
            <a:ext cx="6604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SOMENTE QUEM PRETENDE GUARDAR PARA </a:t>
            </a:r>
            <a:r>
              <a:rPr lang="pt-BR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PAGAR AS CONTAS DE INICIO DO ANO </a:t>
            </a:r>
          </a:p>
          <a:p>
            <a:pPr algn="ctr"/>
            <a:r>
              <a:rPr lang="pt-BR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OU POUPAR O DÉCIMO TERCEIRO</a:t>
            </a:r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(%)</a:t>
            </a:r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6079007" y="2307101"/>
            <a:ext cx="426575" cy="320492"/>
          </a:xfrm>
          <a:prstGeom prst="ellipse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0" name="Gráfico 19"/>
          <p:cNvGraphicFramePr/>
          <p:nvPr>
            <p:extLst>
              <p:ext uri="{D42A27DB-BD31-4B8C-83A1-F6EECF244321}">
                <p14:modId xmlns:p14="http://schemas.microsoft.com/office/powerpoint/2010/main" val="714370315"/>
              </p:ext>
            </p:extLst>
          </p:nvPr>
        </p:nvGraphicFramePr>
        <p:xfrm>
          <a:off x="153378" y="4071158"/>
          <a:ext cx="4418622" cy="2130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Elipse 22"/>
          <p:cNvSpPr/>
          <p:nvPr/>
        </p:nvSpPr>
        <p:spPr>
          <a:xfrm>
            <a:off x="6244669" y="4624561"/>
            <a:ext cx="426575" cy="320492"/>
          </a:xfrm>
          <a:prstGeom prst="ellipse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231945" y="1523355"/>
            <a:ext cx="4320480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ANO 2014</a:t>
            </a: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572000" y="1517464"/>
            <a:ext cx="4320480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ANO 2015</a:t>
            </a: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4572000" y="1507632"/>
            <a:ext cx="0" cy="479185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2837978551"/>
              </p:ext>
            </p:extLst>
          </p:nvPr>
        </p:nvGraphicFramePr>
        <p:xfrm>
          <a:off x="4605908" y="1801391"/>
          <a:ext cx="4418622" cy="2130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3489065009"/>
              </p:ext>
            </p:extLst>
          </p:nvPr>
        </p:nvGraphicFramePr>
        <p:xfrm>
          <a:off x="4612737" y="4075627"/>
          <a:ext cx="4418622" cy="2130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08459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62950" y="44624"/>
            <a:ext cx="7068674" cy="871297"/>
          </a:xfrm>
          <a:prstGeom prst="rect">
            <a:avLst/>
          </a:prstGeom>
        </p:spPr>
        <p:txBody>
          <a:bodyPr anchor="b" anchorCtr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100" dirty="0" smtClean="0">
                <a:solidFill>
                  <a:srgbClr val="005E9D"/>
                </a:solidFill>
                <a:cs typeface="Arial"/>
              </a:rPr>
              <a:t>Entre os consumidores que recebem o 13º salário, 44% deles não conseguirão poupar nada deste valor a ser recebido, contra 31% registrados no ano passado.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100" dirty="0" smtClean="0">
                <a:solidFill>
                  <a:srgbClr val="005E9D"/>
                </a:solidFill>
                <a:cs typeface="Arial"/>
              </a:rPr>
              <a:t>22% pouparão até 30% do valor, 18% entre 30% a 50%, 6% pouco mais de 50% e apenas 10% conseguirá guardar o salário extra recebido nesta data.</a:t>
            </a:r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645516788"/>
              </p:ext>
            </p:extLst>
          </p:nvPr>
        </p:nvGraphicFramePr>
        <p:xfrm>
          <a:off x="262950" y="1052736"/>
          <a:ext cx="812547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Conector de seta reta 9"/>
          <p:cNvCxnSpPr/>
          <p:nvPr/>
        </p:nvCxnSpPr>
        <p:spPr>
          <a:xfrm rot="21600000" flipV="1">
            <a:off x="7821885" y="5483324"/>
            <a:ext cx="0" cy="1788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rot="10800000" flipV="1">
            <a:off x="5076056" y="1988840"/>
            <a:ext cx="0" cy="1625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 rot="10800000" flipV="1">
            <a:off x="2843808" y="3717032"/>
            <a:ext cx="0" cy="1625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Elipse 7"/>
          <p:cNvSpPr/>
          <p:nvPr/>
        </p:nvSpPr>
        <p:spPr>
          <a:xfrm>
            <a:off x="1231249" y="5571273"/>
            <a:ext cx="567772" cy="426575"/>
          </a:xfrm>
          <a:prstGeom prst="ellipse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723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62950" y="44624"/>
            <a:ext cx="7068674" cy="871297"/>
          </a:xfrm>
          <a:prstGeom prst="rect">
            <a:avLst/>
          </a:prstGeom>
        </p:spPr>
        <p:txBody>
          <a:bodyPr anchor="b" anchorCtr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200" dirty="0" smtClean="0">
                <a:solidFill>
                  <a:srgbClr val="005E9D"/>
                </a:solidFill>
                <a:cs typeface="Arial"/>
              </a:rPr>
              <a:t>50% dos consumidores da região Sul e 46% no Sudeste não conseguirão guardar nada do valor referente ao décimo terceiro salário, inclusive também junto aos consumidores das classes C (46%) e DE (45%).</a:t>
            </a: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26211500"/>
              </p:ext>
            </p:extLst>
          </p:nvPr>
        </p:nvGraphicFramePr>
        <p:xfrm>
          <a:off x="215325" y="1305942"/>
          <a:ext cx="8701538" cy="4283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Conector reto 3"/>
          <p:cNvCxnSpPr/>
          <p:nvPr/>
        </p:nvCxnSpPr>
        <p:spPr>
          <a:xfrm flipV="1">
            <a:off x="1331640" y="2507887"/>
            <a:ext cx="0" cy="2649305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 flipV="1">
            <a:off x="6012160" y="2507887"/>
            <a:ext cx="0" cy="2649305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lipse 5"/>
          <p:cNvSpPr/>
          <p:nvPr/>
        </p:nvSpPr>
        <p:spPr>
          <a:xfrm>
            <a:off x="5288028" y="3056834"/>
            <a:ext cx="426575" cy="426575"/>
          </a:xfrm>
          <a:prstGeom prst="ellipse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4346451" y="3025527"/>
            <a:ext cx="426575" cy="426575"/>
          </a:xfrm>
          <a:prstGeom prst="ellipse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8096340" y="2996952"/>
            <a:ext cx="426575" cy="426575"/>
          </a:xfrm>
          <a:prstGeom prst="ellipse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7164288" y="3006477"/>
            <a:ext cx="426575" cy="426575"/>
          </a:xfrm>
          <a:prstGeom prst="ellipse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205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811461" y="2420888"/>
            <a:ext cx="7508442" cy="131079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2400" b="1" dirty="0" smtClean="0">
              <a:solidFill>
                <a:srgbClr val="005E9D"/>
              </a:solidFill>
              <a:cs typeface="Arial"/>
            </a:endParaRPr>
          </a:p>
          <a:p>
            <a:r>
              <a:rPr lang="pt-BR" sz="2400" b="1" dirty="0" smtClean="0">
                <a:solidFill>
                  <a:srgbClr val="005E9D"/>
                </a:solidFill>
                <a:cs typeface="Arial"/>
              </a:rPr>
              <a:t>PERCEPÇÃO DO CONSUMIDOR QUANTO À ATUAL SITUAÇÃO ECONÔMICA DO PAÍS E SUAS FINANÇAS PESSOAIS</a:t>
            </a:r>
          </a:p>
        </p:txBody>
      </p:sp>
    </p:spTree>
    <p:extLst>
      <p:ext uri="{BB962C8B-B14F-4D97-AF65-F5344CB8AC3E}">
        <p14:creationId xmlns:p14="http://schemas.microsoft.com/office/powerpoint/2010/main" val="135502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5496" y="37423"/>
            <a:ext cx="7453019" cy="871297"/>
          </a:xfrm>
          <a:prstGeom prst="rect">
            <a:avLst/>
          </a:prstGeom>
        </p:spPr>
        <p:txBody>
          <a:bodyPr anchor="b" anchorCtr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200" dirty="0" smtClean="0">
                <a:solidFill>
                  <a:srgbClr val="005E9D"/>
                </a:solidFill>
                <a:ea typeface="+mn-ea"/>
                <a:cs typeface="Arial"/>
              </a:rPr>
              <a:t>Aumenta de 64% para 88% o percentual de consumidores que avaliam a economia brasileira como pior hoje, em comparação ao mesmo período do ano passado, um crescimento de 24p.p.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976867" y="1052736"/>
            <a:ext cx="4869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Comparada ao ano passado, a economia brasileira está hoje: (%)</a:t>
            </a:r>
            <a:endParaRPr lang="pt-BR" sz="14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3392176516"/>
              </p:ext>
            </p:extLst>
          </p:nvPr>
        </p:nvGraphicFramePr>
        <p:xfrm>
          <a:off x="899592" y="1424480"/>
          <a:ext cx="7992888" cy="2743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Conector de seta reta 7"/>
          <p:cNvCxnSpPr/>
          <p:nvPr/>
        </p:nvCxnSpPr>
        <p:spPr>
          <a:xfrm rot="21600000" flipV="1">
            <a:off x="7567761" y="2730709"/>
            <a:ext cx="0" cy="2164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rot="10800000" flipV="1">
            <a:off x="7715969" y="3630166"/>
            <a:ext cx="0" cy="2164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1206020" y="4961306"/>
            <a:ext cx="1393330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Classe AB (40%)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Classe C (39%)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Classe DE (39%)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2713594" y="4961306"/>
            <a:ext cx="979755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N    (30%)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NE  (34%)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CO (40%)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SE  (41%)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S    (36%)</a:t>
            </a:r>
            <a:endParaRPr lang="pt-BR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835128" y="4932265"/>
            <a:ext cx="142378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Classe AB (77%)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Classe C  (66%)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Classe DE (61%)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5406745" y="4932265"/>
            <a:ext cx="1008609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N    (39%)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NE  (50%)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CO  (67%)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SE   (68%)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S     (66%)</a:t>
            </a:r>
            <a:endParaRPr lang="pt-BR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ector reto 16"/>
          <p:cNvCxnSpPr/>
          <p:nvPr/>
        </p:nvCxnSpPr>
        <p:spPr>
          <a:xfrm>
            <a:off x="3779912" y="4993098"/>
            <a:ext cx="0" cy="94932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Pentágono 17"/>
          <p:cNvSpPr/>
          <p:nvPr/>
        </p:nvSpPr>
        <p:spPr>
          <a:xfrm>
            <a:off x="35496" y="4914475"/>
            <a:ext cx="1232312" cy="818781"/>
          </a:xfrm>
          <a:prstGeom prst="homePlat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23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ECONOMIA ESTÁ PIOR HOJE</a:t>
            </a:r>
            <a:endParaRPr lang="pt-BR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6444208" y="4931643"/>
            <a:ext cx="142378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Classe AB (89%)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Classe C  (90%)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Classe DE (87%)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7990330" y="4931643"/>
            <a:ext cx="1008609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N    (68%)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NE  (84%)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CO  (90%)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SE   (90%)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S     (81%)</a:t>
            </a:r>
            <a:endParaRPr lang="pt-BR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Conector reto 20"/>
          <p:cNvCxnSpPr/>
          <p:nvPr/>
        </p:nvCxnSpPr>
        <p:spPr>
          <a:xfrm>
            <a:off x="6410826" y="4992476"/>
            <a:ext cx="0" cy="94932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285989" y="4437112"/>
            <a:ext cx="839046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4384333" y="4561383"/>
            <a:ext cx="867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 2014</a:t>
            </a:r>
            <a:endParaRPr lang="pt-BR" sz="12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1816646" y="4561383"/>
            <a:ext cx="867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 2013</a:t>
            </a:r>
            <a:endParaRPr lang="pt-BR" sz="12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6957571" y="4561383"/>
            <a:ext cx="867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 2015</a:t>
            </a:r>
            <a:endParaRPr lang="pt-BR" sz="12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74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62950" y="41024"/>
            <a:ext cx="6973346" cy="871297"/>
          </a:xfrm>
          <a:prstGeom prst="rect">
            <a:avLst/>
          </a:prstGeom>
        </p:spPr>
        <p:txBody>
          <a:bodyPr anchor="b" anchorCtr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200" dirty="0" smtClean="0">
                <a:solidFill>
                  <a:srgbClr val="005E9D"/>
                </a:solidFill>
                <a:ea typeface="+mn-ea"/>
                <a:cs typeface="Arial"/>
              </a:rPr>
              <a:t>38% dos consumidores concentram-se na faixa etária 25 a 34 anos.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200" dirty="0" smtClean="0">
                <a:solidFill>
                  <a:srgbClr val="005E9D"/>
                </a:solidFill>
                <a:ea typeface="+mn-ea"/>
                <a:cs typeface="Arial"/>
              </a:rPr>
              <a:t>53% são mulheres.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200" dirty="0" smtClean="0">
                <a:solidFill>
                  <a:srgbClr val="005E9D"/>
                </a:solidFill>
                <a:ea typeface="+mn-ea"/>
                <a:cs typeface="Arial"/>
              </a:rPr>
              <a:t>58% representam as Classes D/E, e 37% a Classe C.</a:t>
            </a:r>
          </a:p>
        </p:txBody>
      </p:sp>
      <p:graphicFrame>
        <p:nvGraphicFramePr>
          <p:cNvPr id="25" name="Gráfico 24"/>
          <p:cNvGraphicFramePr/>
          <p:nvPr>
            <p:extLst>
              <p:ext uri="{D42A27DB-BD31-4B8C-83A1-F6EECF244321}">
                <p14:modId xmlns:p14="http://schemas.microsoft.com/office/powerpoint/2010/main" val="1858351168"/>
              </p:ext>
            </p:extLst>
          </p:nvPr>
        </p:nvGraphicFramePr>
        <p:xfrm>
          <a:off x="262950" y="1439364"/>
          <a:ext cx="2688976" cy="4293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5" name="Gráfico 34"/>
          <p:cNvGraphicFramePr/>
          <p:nvPr>
            <p:extLst>
              <p:ext uri="{D42A27DB-BD31-4B8C-83A1-F6EECF244321}">
                <p14:modId xmlns:p14="http://schemas.microsoft.com/office/powerpoint/2010/main" val="287603532"/>
              </p:ext>
            </p:extLst>
          </p:nvPr>
        </p:nvGraphicFramePr>
        <p:xfrm>
          <a:off x="3030105" y="1439364"/>
          <a:ext cx="2688976" cy="4293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867030696"/>
              </p:ext>
            </p:extLst>
          </p:nvPr>
        </p:nvGraphicFramePr>
        <p:xfrm>
          <a:off x="5797260" y="1439364"/>
          <a:ext cx="3311244" cy="4093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Colchete esquerdo 8"/>
          <p:cNvSpPr/>
          <p:nvPr/>
        </p:nvSpPr>
        <p:spPr>
          <a:xfrm>
            <a:off x="6229308" y="3140968"/>
            <a:ext cx="117812" cy="2156108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5615526" y="3861048"/>
            <a:ext cx="526105" cy="58477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D/E</a:t>
            </a:r>
          </a:p>
          <a:p>
            <a:pPr algn="ctr"/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588224" y="5776689"/>
            <a:ext cx="19181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7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Equivalência Renda Familiar Mensal</a:t>
            </a:r>
          </a:p>
          <a:p>
            <a:r>
              <a:rPr lang="pt-BR" sz="7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Classe A – acima de R$ 11.300</a:t>
            </a:r>
          </a:p>
          <a:p>
            <a:r>
              <a:rPr lang="pt-BR" sz="7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Classe B – de R$ 8.700 a R$ 11.300</a:t>
            </a:r>
          </a:p>
          <a:p>
            <a:r>
              <a:rPr lang="pt-BR" sz="7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Classe C -  de R$ 2.030 a R$ 8.700</a:t>
            </a:r>
          </a:p>
          <a:p>
            <a:r>
              <a:rPr lang="pt-BR" sz="7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Classe D – de R$ 1.230 a R$ 2.030</a:t>
            </a:r>
          </a:p>
          <a:p>
            <a:r>
              <a:rPr lang="pt-BR" sz="7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Classe E – até R$ 1.230</a:t>
            </a:r>
          </a:p>
        </p:txBody>
      </p:sp>
    </p:spTree>
    <p:extLst>
      <p:ext uri="{BB962C8B-B14F-4D97-AF65-F5344CB8AC3E}">
        <p14:creationId xmlns:p14="http://schemas.microsoft.com/office/powerpoint/2010/main" val="126077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Gráfico 26"/>
          <p:cNvGraphicFramePr/>
          <p:nvPr>
            <p:extLst>
              <p:ext uri="{D42A27DB-BD31-4B8C-83A1-F6EECF244321}">
                <p14:modId xmlns:p14="http://schemas.microsoft.com/office/powerpoint/2010/main" val="3326590469"/>
              </p:ext>
            </p:extLst>
          </p:nvPr>
        </p:nvGraphicFramePr>
        <p:xfrm>
          <a:off x="228273" y="1700808"/>
          <a:ext cx="8649526" cy="3590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Conector reto 6"/>
          <p:cNvCxnSpPr/>
          <p:nvPr/>
        </p:nvCxnSpPr>
        <p:spPr>
          <a:xfrm flipV="1">
            <a:off x="1331640" y="2460701"/>
            <a:ext cx="0" cy="2408459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Elipse 7"/>
          <p:cNvSpPr/>
          <p:nvPr/>
        </p:nvSpPr>
        <p:spPr>
          <a:xfrm>
            <a:off x="4339748" y="3477206"/>
            <a:ext cx="426575" cy="426575"/>
          </a:xfrm>
          <a:prstGeom prst="ellipse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reto 8"/>
          <p:cNvCxnSpPr/>
          <p:nvPr/>
        </p:nvCxnSpPr>
        <p:spPr>
          <a:xfrm flipV="1">
            <a:off x="5949677" y="2483371"/>
            <a:ext cx="0" cy="2408459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lipse 9"/>
          <p:cNvSpPr/>
          <p:nvPr/>
        </p:nvSpPr>
        <p:spPr>
          <a:xfrm>
            <a:off x="5278503" y="3385567"/>
            <a:ext cx="426575" cy="426575"/>
          </a:xfrm>
          <a:prstGeom prst="ellipse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7112611" y="3409950"/>
            <a:ext cx="426575" cy="426575"/>
          </a:xfrm>
          <a:prstGeom prst="ellipse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8058240" y="3476625"/>
            <a:ext cx="426575" cy="426575"/>
          </a:xfrm>
          <a:prstGeom prst="ellipse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6194276" y="3481958"/>
            <a:ext cx="426575" cy="426575"/>
          </a:xfrm>
          <a:prstGeom prst="ellipse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262949" y="56473"/>
            <a:ext cx="7304811" cy="871297"/>
          </a:xfrm>
          <a:prstGeom prst="rect">
            <a:avLst/>
          </a:prstGeom>
        </p:spPr>
        <p:txBody>
          <a:bodyPr anchor="b" anchorCtr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100" dirty="0" smtClean="0">
                <a:solidFill>
                  <a:srgbClr val="005E9D"/>
                </a:solidFill>
                <a:ea typeface="+mn-ea"/>
                <a:cs typeface="Arial"/>
              </a:rPr>
              <a:t>Piora a percepção dos consumidores com relação á atual situação econômica do país: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100" dirty="0" smtClean="0">
                <a:solidFill>
                  <a:srgbClr val="005E9D"/>
                </a:solidFill>
                <a:ea typeface="+mn-ea"/>
                <a:cs typeface="Arial"/>
              </a:rPr>
              <a:t>Classe AB (de 77% em 2014 para 89% em 2015)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100" dirty="0" smtClean="0">
                <a:solidFill>
                  <a:srgbClr val="005E9D"/>
                </a:solidFill>
                <a:ea typeface="+mn-ea"/>
                <a:cs typeface="Arial"/>
              </a:rPr>
              <a:t>Classe C (de 66% em 2014 para 90% em 2015)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100" dirty="0" smtClean="0">
                <a:solidFill>
                  <a:srgbClr val="005E9D"/>
                </a:solidFill>
                <a:ea typeface="+mn-ea"/>
                <a:cs typeface="Arial"/>
              </a:rPr>
              <a:t>Classe DE (de 61% em 2014 para 87% em 2015)</a:t>
            </a:r>
          </a:p>
        </p:txBody>
      </p:sp>
    </p:spTree>
    <p:extLst>
      <p:ext uri="{BB962C8B-B14F-4D97-AF65-F5344CB8AC3E}">
        <p14:creationId xmlns:p14="http://schemas.microsoft.com/office/powerpoint/2010/main" val="191424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Gráfico 26"/>
          <p:cNvGraphicFramePr/>
          <p:nvPr>
            <p:extLst>
              <p:ext uri="{D42A27DB-BD31-4B8C-83A1-F6EECF244321}">
                <p14:modId xmlns:p14="http://schemas.microsoft.com/office/powerpoint/2010/main" val="588409090"/>
              </p:ext>
            </p:extLst>
          </p:nvPr>
        </p:nvGraphicFramePr>
        <p:xfrm>
          <a:off x="228273" y="1700808"/>
          <a:ext cx="8649526" cy="3590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Conector reto 6"/>
          <p:cNvCxnSpPr/>
          <p:nvPr/>
        </p:nvCxnSpPr>
        <p:spPr>
          <a:xfrm flipV="1">
            <a:off x="1331640" y="2460701"/>
            <a:ext cx="0" cy="2408459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Elipse 7"/>
          <p:cNvSpPr/>
          <p:nvPr/>
        </p:nvSpPr>
        <p:spPr>
          <a:xfrm>
            <a:off x="4330223" y="3160018"/>
            <a:ext cx="426575" cy="426575"/>
          </a:xfrm>
          <a:prstGeom prst="ellipse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reto 8"/>
          <p:cNvCxnSpPr/>
          <p:nvPr/>
        </p:nvCxnSpPr>
        <p:spPr>
          <a:xfrm flipV="1">
            <a:off x="5949677" y="2483371"/>
            <a:ext cx="0" cy="2408459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ítulo 1"/>
          <p:cNvSpPr txBox="1">
            <a:spLocks/>
          </p:cNvSpPr>
          <p:nvPr/>
        </p:nvSpPr>
        <p:spPr>
          <a:xfrm>
            <a:off x="9363" y="56473"/>
            <a:ext cx="7370949" cy="871297"/>
          </a:xfrm>
          <a:prstGeom prst="rect">
            <a:avLst/>
          </a:prstGeom>
        </p:spPr>
        <p:txBody>
          <a:bodyPr anchor="b" anchorCtr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100" dirty="0" smtClean="0">
                <a:solidFill>
                  <a:srgbClr val="005E9D"/>
                </a:solidFill>
                <a:ea typeface="+mn-ea"/>
                <a:cs typeface="Arial"/>
              </a:rPr>
              <a:t>Considerando a renda familiar atual, 68% das famílias declaram que o poder de compra e pagamento diminui neste ano em comparação ao anterior. Na região Sudeste este percentual sobe para 71%, assim como entre os consumidores da classe DE.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100" dirty="0" smtClean="0">
                <a:solidFill>
                  <a:srgbClr val="005E9D"/>
                </a:solidFill>
                <a:ea typeface="+mn-ea"/>
                <a:cs typeface="Arial"/>
              </a:rPr>
              <a:t>Nas classes AB e C também há esta percepção, com 69% e 65% das menções, respectivamente.</a:t>
            </a:r>
          </a:p>
        </p:txBody>
      </p:sp>
      <p:sp>
        <p:nvSpPr>
          <p:cNvPr id="15" name="Elipse 14"/>
          <p:cNvSpPr/>
          <p:nvPr/>
        </p:nvSpPr>
        <p:spPr>
          <a:xfrm>
            <a:off x="8071957" y="3155826"/>
            <a:ext cx="426575" cy="426575"/>
          </a:xfrm>
          <a:prstGeom prst="ellipse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617033" y="3138201"/>
            <a:ext cx="426575" cy="426575"/>
          </a:xfrm>
          <a:prstGeom prst="ellipse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561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43900" y="37423"/>
            <a:ext cx="7068674" cy="871297"/>
          </a:xfrm>
          <a:prstGeom prst="rect">
            <a:avLst/>
          </a:prstGeom>
        </p:spPr>
        <p:txBody>
          <a:bodyPr anchor="b" anchorCtr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200" dirty="0" smtClean="0">
                <a:solidFill>
                  <a:srgbClr val="005E9D"/>
                </a:solidFill>
                <a:ea typeface="+mn-ea"/>
                <a:cs typeface="Arial"/>
              </a:rPr>
              <a:t>Para 37% dos consumidores, foram os gastos com a energia elétrica o que mais pesou no bolso no atual cenário de inflação e reajustes de preços neste ano. Em segundo lugar aparece os gastos com alimentação, com 24% das menções.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200" dirty="0" smtClean="0">
                <a:solidFill>
                  <a:srgbClr val="005E9D"/>
                </a:solidFill>
                <a:ea typeface="+mn-ea"/>
                <a:cs typeface="Arial"/>
              </a:rPr>
              <a:t>Gastos com combustível registra 7%, assim como moradia, aluguel e condomínio.</a:t>
            </a: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806950831"/>
              </p:ext>
            </p:extLst>
          </p:nvPr>
        </p:nvGraphicFramePr>
        <p:xfrm>
          <a:off x="243900" y="1281559"/>
          <a:ext cx="8677155" cy="4912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Elipse 6"/>
          <p:cNvSpPr/>
          <p:nvPr/>
        </p:nvSpPr>
        <p:spPr>
          <a:xfrm>
            <a:off x="4860032" y="1896562"/>
            <a:ext cx="426575" cy="264869"/>
          </a:xfrm>
          <a:prstGeom prst="ellipse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1201298" y="2187262"/>
            <a:ext cx="831274" cy="320492"/>
          </a:xfrm>
          <a:prstGeom prst="ellipse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158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51520" y="30775"/>
            <a:ext cx="7099296" cy="871297"/>
          </a:xfrm>
          <a:prstGeom prst="rect">
            <a:avLst/>
          </a:prstGeom>
        </p:spPr>
        <p:txBody>
          <a:bodyPr anchor="b" anchorCtr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100" dirty="0" smtClean="0">
                <a:solidFill>
                  <a:srgbClr val="005E9D"/>
                </a:solidFill>
                <a:ea typeface="+mn-ea"/>
                <a:cs typeface="Arial"/>
              </a:rPr>
              <a:t>O aumento da energia teve maior impacto no orçamento doméstico, segundo opinião dos consumidores da região Sul do país, com 45% das menções, seguido por 37% nas regiões Sudeste e Nordeste.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100" dirty="0" smtClean="0">
                <a:solidFill>
                  <a:srgbClr val="005E9D"/>
                </a:solidFill>
                <a:ea typeface="+mn-ea"/>
                <a:cs typeface="Arial"/>
              </a:rPr>
              <a:t>21% dos consumidores no Centro-oeste apontaram as despesas com alimentação e, no Norte, os gastos com a luz e os combustíveis foram os principais vilões do orçamento doméstico, com 24% das menções.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820691"/>
              </p:ext>
            </p:extLst>
          </p:nvPr>
        </p:nvGraphicFramePr>
        <p:xfrm>
          <a:off x="180488" y="1052736"/>
          <a:ext cx="8784000" cy="5137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36000"/>
                <a:gridCol w="648000"/>
                <a:gridCol w="648000"/>
                <a:gridCol w="648000"/>
                <a:gridCol w="648000"/>
                <a:gridCol w="648000"/>
                <a:gridCol w="648000"/>
                <a:gridCol w="720000"/>
                <a:gridCol w="720000"/>
                <a:gridCol w="720000"/>
              </a:tblGrid>
              <a:tr h="13904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chemeClr val="bg1"/>
                          </a:solidFill>
                        </a:rPr>
                        <a:t>Serviço ou Despesa que MAIS PESOU no orçamento familiar</a:t>
                      </a:r>
                      <a:r>
                        <a:rPr lang="pt-BR" sz="1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t-BR" sz="1200" dirty="0" smtClean="0">
                          <a:solidFill>
                            <a:schemeClr val="bg1"/>
                          </a:solidFill>
                        </a:rPr>
                        <a:t> (%)</a:t>
                      </a:r>
                      <a:endParaRPr lang="pt-BR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/>
                        <a:t>Total</a:t>
                      </a:r>
                      <a:endParaRPr lang="pt-B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/>
                        <a:t>N</a:t>
                      </a:r>
                      <a:endParaRPr lang="pt-B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/>
                        <a:t>NE</a:t>
                      </a:r>
                      <a:endParaRPr lang="pt-B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/>
                        <a:t>CO</a:t>
                      </a:r>
                      <a:endParaRPr lang="pt-B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/>
                        <a:t>SE</a:t>
                      </a:r>
                      <a:endParaRPr lang="pt-B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/>
                        <a:t>S</a:t>
                      </a:r>
                      <a:endParaRPr lang="pt-B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1" dirty="0" smtClean="0"/>
                        <a:t>Classe AB</a:t>
                      </a:r>
                      <a:endParaRPr lang="pt-BR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1" dirty="0" smtClean="0"/>
                        <a:t>Classe C</a:t>
                      </a:r>
                      <a:endParaRPr lang="pt-BR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1" dirty="0" smtClean="0"/>
                        <a:t>Classe DE</a:t>
                      </a:r>
                      <a:endParaRPr lang="pt-BR" sz="1000" b="1" dirty="0"/>
                    </a:p>
                  </a:txBody>
                  <a:tcPr anchor="ctr"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Luz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/>
                        <a:t>37</a:t>
                      </a:r>
                      <a:endParaRPr lang="pt-B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Alimentação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/>
                        <a:t>24</a:t>
                      </a:r>
                      <a:endParaRPr lang="pt-B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Combustível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/>
                        <a:t>7</a:t>
                      </a:r>
                      <a:endParaRPr lang="pt-B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Moradia  /aluguel e condomínio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/>
                        <a:t>7</a:t>
                      </a:r>
                      <a:endParaRPr lang="pt-B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Impostos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/>
                        <a:t>6</a:t>
                      </a:r>
                      <a:endParaRPr lang="pt-B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Telefone</a:t>
                      </a:r>
                      <a:r>
                        <a:rPr lang="pt-BR" sz="1400" baseline="0" dirty="0" smtClean="0"/>
                        <a:t> fixo, </a:t>
                      </a:r>
                      <a:r>
                        <a:rPr lang="pt-BR" sz="1400" dirty="0" smtClean="0"/>
                        <a:t>TV a Cabo</a:t>
                      </a:r>
                      <a:r>
                        <a:rPr lang="pt-BR" sz="1400" baseline="0" dirty="0" smtClean="0"/>
                        <a:t>  e internet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/>
                        <a:t>3</a:t>
                      </a:r>
                      <a:endParaRPr lang="pt-B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Água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/>
                        <a:t>3</a:t>
                      </a:r>
                      <a:endParaRPr lang="pt-B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Educação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/>
                        <a:t>3</a:t>
                      </a:r>
                      <a:endParaRPr lang="pt-B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Transporte</a:t>
                      </a:r>
                      <a:r>
                        <a:rPr lang="pt-BR" sz="1400" baseline="0" dirty="0" smtClean="0"/>
                        <a:t> público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/>
                        <a:t>2</a:t>
                      </a:r>
                      <a:endParaRPr lang="pt-B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Gás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/>
                        <a:t>1</a:t>
                      </a:r>
                      <a:endParaRPr lang="pt-B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Lazer</a:t>
                      </a:r>
                      <a:r>
                        <a:rPr lang="pt-BR" sz="1400" baseline="0" dirty="0" smtClean="0"/>
                        <a:t> (cinema, viagens, outros)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/>
                        <a:t>1</a:t>
                      </a:r>
                      <a:endParaRPr lang="pt-B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Conta de telefone celular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/>
                        <a:t>1</a:t>
                      </a:r>
                      <a:endParaRPr lang="pt-B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Todos os itens acima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/>
                        <a:t>5</a:t>
                      </a:r>
                      <a:endParaRPr lang="pt-B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Elipse 7"/>
          <p:cNvSpPr/>
          <p:nvPr/>
        </p:nvSpPr>
        <p:spPr>
          <a:xfrm>
            <a:off x="6299918" y="1518435"/>
            <a:ext cx="387795" cy="320492"/>
          </a:xfrm>
          <a:prstGeom prst="ellipse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5629272" y="1517464"/>
            <a:ext cx="387795" cy="320492"/>
          </a:xfrm>
          <a:prstGeom prst="ellipse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reto 9"/>
          <p:cNvCxnSpPr/>
          <p:nvPr/>
        </p:nvCxnSpPr>
        <p:spPr>
          <a:xfrm flipV="1">
            <a:off x="3563888" y="1062568"/>
            <a:ext cx="0" cy="516274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V="1">
            <a:off x="6804248" y="1052736"/>
            <a:ext cx="0" cy="516274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lipse 11"/>
          <p:cNvSpPr/>
          <p:nvPr/>
        </p:nvSpPr>
        <p:spPr>
          <a:xfrm>
            <a:off x="8417920" y="1527296"/>
            <a:ext cx="387795" cy="320492"/>
          </a:xfrm>
          <a:prstGeom prst="ellipse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3698072" y="2244192"/>
            <a:ext cx="387795" cy="320492"/>
          </a:xfrm>
          <a:prstGeom prst="ellipse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4994216" y="1897168"/>
            <a:ext cx="387795" cy="320492"/>
          </a:xfrm>
          <a:prstGeom prst="ellipse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6963021" y="1514280"/>
            <a:ext cx="387795" cy="320492"/>
          </a:xfrm>
          <a:prstGeom prst="ellipse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3689981" y="1504668"/>
            <a:ext cx="387795" cy="320492"/>
          </a:xfrm>
          <a:prstGeom prst="ellipse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/>
          <p:cNvSpPr/>
          <p:nvPr/>
        </p:nvSpPr>
        <p:spPr>
          <a:xfrm>
            <a:off x="4328221" y="1517464"/>
            <a:ext cx="387795" cy="320492"/>
          </a:xfrm>
          <a:prstGeom prst="ellipse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/>
          <p:cNvSpPr/>
          <p:nvPr/>
        </p:nvSpPr>
        <p:spPr>
          <a:xfrm>
            <a:off x="7692933" y="1514280"/>
            <a:ext cx="387795" cy="320492"/>
          </a:xfrm>
          <a:prstGeom prst="ellipse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087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62950" y="18164"/>
            <a:ext cx="6901338" cy="871297"/>
          </a:xfrm>
          <a:prstGeom prst="rect">
            <a:avLst/>
          </a:prstGeom>
        </p:spPr>
        <p:txBody>
          <a:bodyPr anchor="b" anchorCtr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100" dirty="0" smtClean="0">
                <a:solidFill>
                  <a:srgbClr val="005E9D"/>
                </a:solidFill>
                <a:ea typeface="+mn-ea"/>
                <a:cs typeface="Arial"/>
              </a:rPr>
              <a:t>Diante da atual situação econômica, 88% dos consumidores declaram ter adotado hábitos de compra diferente do que estavam habituados, com intuito de economizar.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100" dirty="0" smtClean="0">
                <a:solidFill>
                  <a:srgbClr val="005E9D"/>
                </a:solidFill>
                <a:ea typeface="+mn-ea"/>
                <a:cs typeface="Arial"/>
              </a:rPr>
              <a:t>Nas regiões Sul e Sudeste, 88% dos consumidores modificaram seus hábitos de compras.</a:t>
            </a:r>
          </a:p>
        </p:txBody>
      </p:sp>
      <p:graphicFrame>
        <p:nvGraphicFramePr>
          <p:cNvPr id="27" name="Gráfico 26"/>
          <p:cNvGraphicFramePr/>
          <p:nvPr>
            <p:extLst>
              <p:ext uri="{D42A27DB-BD31-4B8C-83A1-F6EECF244321}">
                <p14:modId xmlns:p14="http://schemas.microsoft.com/office/powerpoint/2010/main" val="2990857055"/>
              </p:ext>
            </p:extLst>
          </p:nvPr>
        </p:nvGraphicFramePr>
        <p:xfrm>
          <a:off x="228273" y="1700808"/>
          <a:ext cx="8649526" cy="3590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Conector reto 6"/>
          <p:cNvCxnSpPr/>
          <p:nvPr/>
        </p:nvCxnSpPr>
        <p:spPr>
          <a:xfrm flipV="1">
            <a:off x="1303065" y="2679652"/>
            <a:ext cx="0" cy="218950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 flipV="1">
            <a:off x="5949677" y="2669820"/>
            <a:ext cx="0" cy="218950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lipse 8"/>
          <p:cNvSpPr/>
          <p:nvPr/>
        </p:nvSpPr>
        <p:spPr>
          <a:xfrm>
            <a:off x="4359138" y="3731230"/>
            <a:ext cx="387795" cy="387795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5307758" y="3726557"/>
            <a:ext cx="387795" cy="387795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56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43900" y="37423"/>
            <a:ext cx="7068674" cy="871297"/>
          </a:xfrm>
          <a:prstGeom prst="rect">
            <a:avLst/>
          </a:prstGeom>
        </p:spPr>
        <p:txBody>
          <a:bodyPr anchor="b" anchorCtr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100" dirty="0" smtClean="0">
                <a:solidFill>
                  <a:srgbClr val="005E9D"/>
                </a:solidFill>
                <a:ea typeface="+mn-ea"/>
                <a:cs typeface="Arial"/>
              </a:rPr>
              <a:t>21% dos consumidores reduziram o consumo de energia elétrica para tentar economizar.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100" dirty="0" smtClean="0">
                <a:solidFill>
                  <a:srgbClr val="005E9D"/>
                </a:solidFill>
                <a:ea typeface="+mn-ea"/>
                <a:cs typeface="Arial"/>
              </a:rPr>
              <a:t>16% deles diminuíram os gastos com lazer e também tentam evitar gastos desnecessários.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100" u="sng" dirty="0" smtClean="0">
                <a:solidFill>
                  <a:srgbClr val="005E9D"/>
                </a:solidFill>
                <a:ea typeface="+mn-ea"/>
                <a:cs typeface="Arial"/>
              </a:rPr>
              <a:t>Outras ações</a:t>
            </a:r>
            <a:r>
              <a:rPr lang="pt-BR" sz="1100" dirty="0" smtClean="0">
                <a:solidFill>
                  <a:srgbClr val="005E9D"/>
                </a:solidFill>
                <a:ea typeface="+mn-ea"/>
                <a:cs typeface="Arial"/>
              </a:rPr>
              <a:t>: comprar somente o necessário (14%), fazer compras fracionadas (9%) e pesquisar preço antes de efetivar uma compra, com 9% das menções.</a:t>
            </a: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269826952"/>
              </p:ext>
            </p:extLst>
          </p:nvPr>
        </p:nvGraphicFramePr>
        <p:xfrm>
          <a:off x="243900" y="1052736"/>
          <a:ext cx="8677155" cy="5141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9362" y="6054502"/>
            <a:ext cx="5642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u="sng" dirty="0" smtClean="0"/>
              <a:t>Outros hábitos</a:t>
            </a:r>
            <a:r>
              <a:rPr lang="pt-BR" sz="800" dirty="0" smtClean="0"/>
              <a:t>: Cancelar a TV a Cabo/Internet, substituir o carro por transporte público, fazer controle mensal dos gastos, migrar os filhos da escola privada para a pública, comprar um carro mais econômico,  estabelecer um limite de gasto para uso do cartão de crédito, cortar serviços de diarista e renegociar dívidas.</a:t>
            </a:r>
            <a:endParaRPr lang="pt-BR" sz="800" dirty="0"/>
          </a:p>
        </p:txBody>
      </p:sp>
      <p:sp>
        <p:nvSpPr>
          <p:cNvPr id="11" name="Elipse 10"/>
          <p:cNvSpPr/>
          <p:nvPr/>
        </p:nvSpPr>
        <p:spPr>
          <a:xfrm>
            <a:off x="1858449" y="1681999"/>
            <a:ext cx="1217068" cy="387795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3148433" y="2014284"/>
            <a:ext cx="1217068" cy="387795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2469693" y="2422295"/>
            <a:ext cx="831274" cy="320492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092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43900" y="37423"/>
            <a:ext cx="7068674" cy="871297"/>
          </a:xfrm>
          <a:prstGeom prst="rect">
            <a:avLst/>
          </a:prstGeom>
        </p:spPr>
        <p:txBody>
          <a:bodyPr anchor="b" anchorCtr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100" dirty="0" smtClean="0">
                <a:solidFill>
                  <a:srgbClr val="005E9D"/>
                </a:solidFill>
                <a:ea typeface="+mn-ea"/>
                <a:cs typeface="Arial"/>
              </a:rPr>
              <a:t>30% dos consumidores conseguiram reduzir os gastos com a energia elétrica, mudando a atitude de consumo frente à atual situação econômica. Outros 29% reduziram gastos com alimentação, seja com compras em supermercados ou mesmo refeições fora de casa.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100" dirty="0" smtClean="0">
                <a:solidFill>
                  <a:srgbClr val="005E9D"/>
                </a:solidFill>
                <a:ea typeface="+mn-ea"/>
                <a:cs typeface="Arial"/>
              </a:rPr>
              <a:t>17% reduziram gastos com lazer.</a:t>
            </a: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4218601359"/>
              </p:ext>
            </p:extLst>
          </p:nvPr>
        </p:nvGraphicFramePr>
        <p:xfrm>
          <a:off x="243900" y="1033249"/>
          <a:ext cx="8677155" cy="5160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Elipse 6"/>
          <p:cNvSpPr/>
          <p:nvPr/>
        </p:nvSpPr>
        <p:spPr>
          <a:xfrm>
            <a:off x="4832887" y="1805313"/>
            <a:ext cx="469233" cy="291356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1578109" y="2092049"/>
            <a:ext cx="914401" cy="426575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65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817224" y="2924944"/>
            <a:ext cx="5544938" cy="65462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>
                <a:solidFill>
                  <a:srgbClr val="005E9D"/>
                </a:solidFill>
                <a:cs typeface="Arial"/>
              </a:rPr>
              <a:t>EXPECTATIVAS QUANTO À SITUAÇÃO FINANCEIRA PARA O ANO DE 2016</a:t>
            </a:r>
          </a:p>
        </p:txBody>
      </p:sp>
    </p:spTree>
    <p:extLst>
      <p:ext uri="{BB962C8B-B14F-4D97-AF65-F5344CB8AC3E}">
        <p14:creationId xmlns:p14="http://schemas.microsoft.com/office/powerpoint/2010/main" val="374415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2241316" y="1052736"/>
            <a:ext cx="43407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Expectativas para a Vida Financeira no próximo ano: (%)</a:t>
            </a:r>
            <a:endParaRPr lang="pt-BR" sz="14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2444920585"/>
              </p:ext>
            </p:extLst>
          </p:nvPr>
        </p:nvGraphicFramePr>
        <p:xfrm>
          <a:off x="971601" y="1424480"/>
          <a:ext cx="7949802" cy="308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Conector de seta reta 7"/>
          <p:cNvCxnSpPr/>
          <p:nvPr/>
        </p:nvCxnSpPr>
        <p:spPr>
          <a:xfrm rot="21600000" flipV="1">
            <a:off x="7596497" y="3115664"/>
            <a:ext cx="0" cy="1788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1373915" y="5107250"/>
            <a:ext cx="13260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Classe AB (41%)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Classe C (42%)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Classe DE (36%)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2627784" y="4961306"/>
            <a:ext cx="94769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N    (44%)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NE  (47%)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CO (55%)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SE  (37%)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    (27%)</a:t>
            </a:r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3553916" y="5116775"/>
            <a:ext cx="14013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Classe AB  (45%)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Classe C  (65%)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Classe DE  (64%)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4860032" y="4933965"/>
            <a:ext cx="97494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N    (</a:t>
            </a:r>
            <a:r>
              <a:rPr lang="pt-B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73%</a:t>
            </a:r>
            <a:r>
              <a:rPr lang="pt-B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NE  (66%)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CO  (</a:t>
            </a:r>
            <a:r>
              <a:rPr lang="pt-B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73%</a:t>
            </a:r>
            <a:r>
              <a:rPr lang="pt-B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SE   (61%)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     (66%)</a:t>
            </a:r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Conector reto 17"/>
          <p:cNvCxnSpPr/>
          <p:nvPr/>
        </p:nvCxnSpPr>
        <p:spPr>
          <a:xfrm>
            <a:off x="3544838" y="4869160"/>
            <a:ext cx="0" cy="94932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Pentágono 18"/>
          <p:cNvSpPr/>
          <p:nvPr/>
        </p:nvSpPr>
        <p:spPr>
          <a:xfrm>
            <a:off x="97111" y="4872155"/>
            <a:ext cx="1232312" cy="990725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VIDA PESSOAL FINANCEIRA ESTARÁ MELHOR</a:t>
            </a:r>
          </a:p>
          <a:p>
            <a:pPr algn="ctr"/>
            <a:r>
              <a:rPr lang="pt-BR" sz="9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PRÓXIMO ANO</a:t>
            </a:r>
            <a:endParaRPr lang="pt-BR" sz="9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262950" y="18164"/>
            <a:ext cx="6973346" cy="871297"/>
          </a:xfrm>
          <a:prstGeom prst="rect">
            <a:avLst/>
          </a:prstGeom>
        </p:spPr>
        <p:txBody>
          <a:bodyPr anchor="b" anchorCtr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100" dirty="0" smtClean="0">
                <a:solidFill>
                  <a:srgbClr val="005E9D"/>
                </a:solidFill>
                <a:ea typeface="+mn-ea"/>
                <a:cs typeface="Arial"/>
              </a:rPr>
              <a:t>Os consumidores estão otimistas para o próximo ano e 87% deles esperam que a vida financeira esteja melhor em relação ao ano de 2015.</a:t>
            </a:r>
            <a:endParaRPr lang="pt-BR" sz="1200" dirty="0" smtClean="0">
              <a:solidFill>
                <a:srgbClr val="005E9D"/>
              </a:solidFill>
              <a:ea typeface="+mn-ea"/>
              <a:cs typeface="Arial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819329" y="5103551"/>
            <a:ext cx="14013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Classe AB  (75%)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Classe C  (88%)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Classe DE  (89%)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7125445" y="4920741"/>
            <a:ext cx="97494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N    (96</a:t>
            </a:r>
            <a:r>
              <a:rPr lang="pt-B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pt-B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NE  (88%)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CO  (87</a:t>
            </a:r>
            <a:r>
              <a:rPr lang="pt-B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pt-B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SE   (86%)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     (90%)</a:t>
            </a:r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Conector reto 22"/>
          <p:cNvCxnSpPr/>
          <p:nvPr/>
        </p:nvCxnSpPr>
        <p:spPr>
          <a:xfrm>
            <a:off x="5810251" y="4855936"/>
            <a:ext cx="0" cy="94932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65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Gráfico 26"/>
          <p:cNvGraphicFramePr/>
          <p:nvPr>
            <p:extLst>
              <p:ext uri="{D42A27DB-BD31-4B8C-83A1-F6EECF244321}">
                <p14:modId xmlns:p14="http://schemas.microsoft.com/office/powerpoint/2010/main" val="283901600"/>
              </p:ext>
            </p:extLst>
          </p:nvPr>
        </p:nvGraphicFramePr>
        <p:xfrm>
          <a:off x="228273" y="1700808"/>
          <a:ext cx="8649526" cy="3590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Conector reto 6"/>
          <p:cNvCxnSpPr/>
          <p:nvPr/>
        </p:nvCxnSpPr>
        <p:spPr>
          <a:xfrm flipV="1">
            <a:off x="1331640" y="2460701"/>
            <a:ext cx="0" cy="2408459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 flipV="1">
            <a:off x="5949677" y="2483371"/>
            <a:ext cx="0" cy="2408459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ítulo 1"/>
          <p:cNvSpPr txBox="1">
            <a:spLocks/>
          </p:cNvSpPr>
          <p:nvPr/>
        </p:nvSpPr>
        <p:spPr>
          <a:xfrm>
            <a:off x="262949" y="56473"/>
            <a:ext cx="7304811" cy="871297"/>
          </a:xfrm>
          <a:prstGeom prst="rect">
            <a:avLst/>
          </a:prstGeom>
        </p:spPr>
        <p:txBody>
          <a:bodyPr anchor="b" anchorCtr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100" dirty="0" smtClean="0">
                <a:solidFill>
                  <a:srgbClr val="005E9D"/>
                </a:solidFill>
                <a:ea typeface="+mn-ea"/>
                <a:cs typeface="Arial"/>
              </a:rPr>
              <a:t>Os consumidores apresentam melhora quanto ao otimismo com relação às finanças pessoais: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100" dirty="0" smtClean="0">
                <a:solidFill>
                  <a:srgbClr val="005E9D"/>
                </a:solidFill>
                <a:ea typeface="+mn-ea"/>
                <a:cs typeface="Arial"/>
              </a:rPr>
              <a:t>Classe AB (de 45% em 2014 para 75% em 2015)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100" dirty="0" smtClean="0">
                <a:solidFill>
                  <a:srgbClr val="005E9D"/>
                </a:solidFill>
                <a:ea typeface="+mn-ea"/>
                <a:cs typeface="Arial"/>
              </a:rPr>
              <a:t>Classe C (de 65% em 2014 para 88% em 2015)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100" dirty="0" smtClean="0">
                <a:solidFill>
                  <a:srgbClr val="005E9D"/>
                </a:solidFill>
                <a:ea typeface="+mn-ea"/>
                <a:cs typeface="Arial"/>
              </a:rPr>
              <a:t>Classe DE (de 64% em 2014 para 89% em 2015)</a:t>
            </a:r>
          </a:p>
        </p:txBody>
      </p:sp>
      <p:sp>
        <p:nvSpPr>
          <p:cNvPr id="17" name="Elipse 16"/>
          <p:cNvSpPr/>
          <p:nvPr/>
        </p:nvSpPr>
        <p:spPr>
          <a:xfrm>
            <a:off x="4339748" y="3650497"/>
            <a:ext cx="426575" cy="426575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/>
          <p:cNvSpPr/>
          <p:nvPr/>
        </p:nvSpPr>
        <p:spPr>
          <a:xfrm>
            <a:off x="5288028" y="3606924"/>
            <a:ext cx="426575" cy="426575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/>
          <p:cNvSpPr/>
          <p:nvPr/>
        </p:nvSpPr>
        <p:spPr>
          <a:xfrm>
            <a:off x="8062432" y="3625974"/>
            <a:ext cx="426575" cy="426575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997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62950" y="41024"/>
            <a:ext cx="6973346" cy="871297"/>
          </a:xfrm>
          <a:prstGeom prst="rect">
            <a:avLst/>
          </a:prstGeom>
        </p:spPr>
        <p:txBody>
          <a:bodyPr anchor="b" anchorCtr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200" dirty="0" smtClean="0">
                <a:solidFill>
                  <a:srgbClr val="005E9D"/>
                </a:solidFill>
                <a:ea typeface="+mn-ea"/>
                <a:cs typeface="Arial"/>
              </a:rPr>
              <a:t>64% dos consumidores que responderam a pesquisa concentram-se na Região Sudeste.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200" dirty="0" smtClean="0">
                <a:solidFill>
                  <a:srgbClr val="005E9D"/>
                </a:solidFill>
                <a:ea typeface="+mn-ea"/>
                <a:cs typeface="Arial"/>
              </a:rPr>
              <a:t>Outros respondentes estão distribuídos em: NE (13%), S (11%), CO (6%) e N (4%).</a:t>
            </a:r>
          </a:p>
        </p:txBody>
      </p:sp>
      <p:sp>
        <p:nvSpPr>
          <p:cNvPr id="6" name="Retângulo 5"/>
          <p:cNvSpPr/>
          <p:nvPr/>
        </p:nvSpPr>
        <p:spPr>
          <a:xfrm>
            <a:off x="9362" y="6439951"/>
            <a:ext cx="895512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 em qual Estado você mora: (Resposta única)</a:t>
            </a:r>
          </a:p>
        </p:txBody>
      </p:sp>
      <p:grpSp>
        <p:nvGrpSpPr>
          <p:cNvPr id="63" name="Grupo 62"/>
          <p:cNvGrpSpPr/>
          <p:nvPr/>
        </p:nvGrpSpPr>
        <p:grpSpPr>
          <a:xfrm>
            <a:off x="378474" y="1628800"/>
            <a:ext cx="3833486" cy="3838123"/>
            <a:chOff x="-95820" y="1423288"/>
            <a:chExt cx="3833486" cy="3838123"/>
          </a:xfrm>
        </p:grpSpPr>
        <p:sp>
          <p:nvSpPr>
            <p:cNvPr id="64" name="Text Box 55"/>
            <p:cNvSpPr txBox="1">
              <a:spLocks noChangeArrowheads="1"/>
            </p:cNvSpPr>
            <p:nvPr/>
          </p:nvSpPr>
          <p:spPr bwMode="auto">
            <a:xfrm>
              <a:off x="2556332" y="3057148"/>
              <a:ext cx="1140470" cy="2483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 lIns="46791" tIns="46791" rIns="46791" bIns="4679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000" b="1" dirty="0" smtClean="0">
                  <a:solidFill>
                    <a:prstClr val="black"/>
                  </a:solidFill>
                  <a:cs typeface="Arial" charset="0"/>
                </a:rPr>
                <a:t>AL </a:t>
              </a:r>
              <a:endParaRPr lang="pt-BR" sz="10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5" name="Text Box 53"/>
            <p:cNvSpPr txBox="1">
              <a:spLocks noChangeArrowheads="1"/>
            </p:cNvSpPr>
            <p:nvPr/>
          </p:nvSpPr>
          <p:spPr bwMode="auto">
            <a:xfrm>
              <a:off x="2748557" y="2728964"/>
              <a:ext cx="965051" cy="2483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 lIns="46791" tIns="46791" rIns="46791" bIns="4679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000" b="1" dirty="0" smtClean="0">
                  <a:solidFill>
                    <a:prstClr val="black"/>
                  </a:solidFill>
                  <a:cs typeface="Arial" charset="0"/>
                </a:rPr>
                <a:t>PB </a:t>
              </a:r>
              <a:endParaRPr lang="pt-BR" sz="10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6" name="Text Box 53"/>
            <p:cNvSpPr txBox="1">
              <a:spLocks noChangeArrowheads="1"/>
            </p:cNvSpPr>
            <p:nvPr/>
          </p:nvSpPr>
          <p:spPr bwMode="auto">
            <a:xfrm>
              <a:off x="2772615" y="2880228"/>
              <a:ext cx="965051" cy="2483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 lIns="46791" tIns="46791" rIns="46791" bIns="4679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000" b="1" dirty="0" smtClean="0">
                  <a:solidFill>
                    <a:prstClr val="black"/>
                  </a:solidFill>
                  <a:cs typeface="Arial" charset="0"/>
                </a:rPr>
                <a:t>PE </a:t>
              </a:r>
              <a:endParaRPr lang="pt-BR" sz="10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8" name="Freeform 11"/>
            <p:cNvSpPr>
              <a:spLocks/>
            </p:cNvSpPr>
            <p:nvPr/>
          </p:nvSpPr>
          <p:spPr bwMode="gray">
            <a:xfrm>
              <a:off x="2101694" y="2851896"/>
              <a:ext cx="819473" cy="974677"/>
            </a:xfrm>
            <a:custGeom>
              <a:avLst/>
              <a:gdLst>
                <a:gd name="T0" fmla="*/ 38 w 547"/>
                <a:gd name="T1" fmla="*/ 424 h 613"/>
                <a:gd name="T2" fmla="*/ 70 w 547"/>
                <a:gd name="T3" fmla="*/ 403 h 613"/>
                <a:gd name="T4" fmla="*/ 90 w 547"/>
                <a:gd name="T5" fmla="*/ 383 h 613"/>
                <a:gd name="T6" fmla="*/ 147 w 547"/>
                <a:gd name="T7" fmla="*/ 383 h 613"/>
                <a:gd name="T8" fmla="*/ 179 w 547"/>
                <a:gd name="T9" fmla="*/ 403 h 613"/>
                <a:gd name="T10" fmla="*/ 217 w 547"/>
                <a:gd name="T11" fmla="*/ 403 h 613"/>
                <a:gd name="T12" fmla="*/ 256 w 547"/>
                <a:gd name="T13" fmla="*/ 424 h 613"/>
                <a:gd name="T14" fmla="*/ 288 w 547"/>
                <a:gd name="T15" fmla="*/ 424 h 613"/>
                <a:gd name="T16" fmla="*/ 327 w 547"/>
                <a:gd name="T17" fmla="*/ 457 h 613"/>
                <a:gd name="T18" fmla="*/ 346 w 547"/>
                <a:gd name="T19" fmla="*/ 457 h 613"/>
                <a:gd name="T20" fmla="*/ 398 w 547"/>
                <a:gd name="T21" fmla="*/ 477 h 613"/>
                <a:gd name="T22" fmla="*/ 398 w 547"/>
                <a:gd name="T23" fmla="*/ 498 h 613"/>
                <a:gd name="T24" fmla="*/ 378 w 547"/>
                <a:gd name="T25" fmla="*/ 517 h 613"/>
                <a:gd name="T26" fmla="*/ 365 w 547"/>
                <a:gd name="T27" fmla="*/ 558 h 613"/>
                <a:gd name="T28" fmla="*/ 378 w 547"/>
                <a:gd name="T29" fmla="*/ 571 h 613"/>
                <a:gd name="T30" fmla="*/ 378 w 547"/>
                <a:gd name="T31" fmla="*/ 591 h 613"/>
                <a:gd name="T32" fmla="*/ 398 w 547"/>
                <a:gd name="T33" fmla="*/ 612 h 613"/>
                <a:gd name="T34" fmla="*/ 417 w 547"/>
                <a:gd name="T35" fmla="*/ 591 h 613"/>
                <a:gd name="T36" fmla="*/ 436 w 547"/>
                <a:gd name="T37" fmla="*/ 558 h 613"/>
                <a:gd name="T38" fmla="*/ 436 w 547"/>
                <a:gd name="T39" fmla="*/ 498 h 613"/>
                <a:gd name="T40" fmla="*/ 455 w 547"/>
                <a:gd name="T41" fmla="*/ 457 h 613"/>
                <a:gd name="T42" fmla="*/ 455 w 547"/>
                <a:gd name="T43" fmla="*/ 322 h 613"/>
                <a:gd name="T44" fmla="*/ 475 w 547"/>
                <a:gd name="T45" fmla="*/ 289 h 613"/>
                <a:gd name="T46" fmla="*/ 475 w 547"/>
                <a:gd name="T47" fmla="*/ 309 h 613"/>
                <a:gd name="T48" fmla="*/ 488 w 547"/>
                <a:gd name="T49" fmla="*/ 309 h 613"/>
                <a:gd name="T50" fmla="*/ 526 w 547"/>
                <a:gd name="T51" fmla="*/ 228 h 613"/>
                <a:gd name="T52" fmla="*/ 546 w 547"/>
                <a:gd name="T53" fmla="*/ 208 h 613"/>
                <a:gd name="T54" fmla="*/ 488 w 547"/>
                <a:gd name="T55" fmla="*/ 194 h 613"/>
                <a:gd name="T56" fmla="*/ 488 w 547"/>
                <a:gd name="T57" fmla="*/ 174 h 613"/>
                <a:gd name="T58" fmla="*/ 475 w 547"/>
                <a:gd name="T59" fmla="*/ 154 h 613"/>
                <a:gd name="T60" fmla="*/ 475 w 547"/>
                <a:gd name="T61" fmla="*/ 134 h 613"/>
                <a:gd name="T62" fmla="*/ 488 w 547"/>
                <a:gd name="T63" fmla="*/ 134 h 613"/>
                <a:gd name="T64" fmla="*/ 507 w 547"/>
                <a:gd name="T65" fmla="*/ 113 h 613"/>
                <a:gd name="T66" fmla="*/ 507 w 547"/>
                <a:gd name="T67" fmla="*/ 80 h 613"/>
                <a:gd name="T68" fmla="*/ 488 w 547"/>
                <a:gd name="T69" fmla="*/ 40 h 613"/>
                <a:gd name="T70" fmla="*/ 475 w 547"/>
                <a:gd name="T71" fmla="*/ 40 h 613"/>
                <a:gd name="T72" fmla="*/ 475 w 547"/>
                <a:gd name="T73" fmla="*/ 20 h 613"/>
                <a:gd name="T74" fmla="*/ 398 w 547"/>
                <a:gd name="T75" fmla="*/ 0 h 613"/>
                <a:gd name="T76" fmla="*/ 365 w 547"/>
                <a:gd name="T77" fmla="*/ 40 h 613"/>
                <a:gd name="T78" fmla="*/ 327 w 547"/>
                <a:gd name="T79" fmla="*/ 40 h 613"/>
                <a:gd name="T80" fmla="*/ 327 w 547"/>
                <a:gd name="T81" fmla="*/ 20 h 613"/>
                <a:gd name="T82" fmla="*/ 307 w 547"/>
                <a:gd name="T83" fmla="*/ 0 h 613"/>
                <a:gd name="T84" fmla="*/ 269 w 547"/>
                <a:gd name="T85" fmla="*/ 40 h 613"/>
                <a:gd name="T86" fmla="*/ 198 w 547"/>
                <a:gd name="T87" fmla="*/ 60 h 613"/>
                <a:gd name="T88" fmla="*/ 160 w 547"/>
                <a:gd name="T89" fmla="*/ 40 h 613"/>
                <a:gd name="T90" fmla="*/ 147 w 547"/>
                <a:gd name="T91" fmla="*/ 60 h 613"/>
                <a:gd name="T92" fmla="*/ 147 w 547"/>
                <a:gd name="T93" fmla="*/ 80 h 613"/>
                <a:gd name="T94" fmla="*/ 160 w 547"/>
                <a:gd name="T95" fmla="*/ 93 h 613"/>
                <a:gd name="T96" fmla="*/ 160 w 547"/>
                <a:gd name="T97" fmla="*/ 113 h 613"/>
                <a:gd name="T98" fmla="*/ 128 w 547"/>
                <a:gd name="T99" fmla="*/ 154 h 613"/>
                <a:gd name="T100" fmla="*/ 90 w 547"/>
                <a:gd name="T101" fmla="*/ 154 h 613"/>
                <a:gd name="T102" fmla="*/ 51 w 547"/>
                <a:gd name="T103" fmla="*/ 134 h 613"/>
                <a:gd name="T104" fmla="*/ 38 w 547"/>
                <a:gd name="T105" fmla="*/ 134 h 613"/>
                <a:gd name="T106" fmla="*/ 19 w 547"/>
                <a:gd name="T107" fmla="*/ 154 h 613"/>
                <a:gd name="T108" fmla="*/ 0 w 547"/>
                <a:gd name="T109" fmla="*/ 194 h 613"/>
                <a:gd name="T110" fmla="*/ 19 w 547"/>
                <a:gd name="T111" fmla="*/ 248 h 613"/>
                <a:gd name="T112" fmla="*/ 19 w 547"/>
                <a:gd name="T113" fmla="*/ 322 h 613"/>
                <a:gd name="T114" fmla="*/ 38 w 547"/>
                <a:gd name="T115" fmla="*/ 363 h 613"/>
                <a:gd name="T116" fmla="*/ 38 w 547"/>
                <a:gd name="T117" fmla="*/ 424 h 61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47"/>
                <a:gd name="T178" fmla="*/ 0 h 613"/>
                <a:gd name="T179" fmla="*/ 547 w 547"/>
                <a:gd name="T180" fmla="*/ 613 h 61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47" h="613">
                  <a:moveTo>
                    <a:pt x="38" y="424"/>
                  </a:moveTo>
                  <a:lnTo>
                    <a:pt x="70" y="403"/>
                  </a:lnTo>
                  <a:lnTo>
                    <a:pt x="90" y="383"/>
                  </a:lnTo>
                  <a:lnTo>
                    <a:pt x="147" y="383"/>
                  </a:lnTo>
                  <a:lnTo>
                    <a:pt x="179" y="403"/>
                  </a:lnTo>
                  <a:lnTo>
                    <a:pt x="217" y="403"/>
                  </a:lnTo>
                  <a:lnTo>
                    <a:pt x="256" y="424"/>
                  </a:lnTo>
                  <a:lnTo>
                    <a:pt x="288" y="424"/>
                  </a:lnTo>
                  <a:lnTo>
                    <a:pt x="327" y="457"/>
                  </a:lnTo>
                  <a:lnTo>
                    <a:pt x="346" y="457"/>
                  </a:lnTo>
                  <a:lnTo>
                    <a:pt x="398" y="477"/>
                  </a:lnTo>
                  <a:lnTo>
                    <a:pt x="398" y="498"/>
                  </a:lnTo>
                  <a:lnTo>
                    <a:pt x="378" y="517"/>
                  </a:lnTo>
                  <a:lnTo>
                    <a:pt x="365" y="558"/>
                  </a:lnTo>
                  <a:lnTo>
                    <a:pt x="378" y="571"/>
                  </a:lnTo>
                  <a:lnTo>
                    <a:pt x="378" y="591"/>
                  </a:lnTo>
                  <a:lnTo>
                    <a:pt x="398" y="612"/>
                  </a:lnTo>
                  <a:lnTo>
                    <a:pt x="417" y="591"/>
                  </a:lnTo>
                  <a:lnTo>
                    <a:pt x="436" y="558"/>
                  </a:lnTo>
                  <a:lnTo>
                    <a:pt x="436" y="498"/>
                  </a:lnTo>
                  <a:lnTo>
                    <a:pt x="455" y="457"/>
                  </a:lnTo>
                  <a:lnTo>
                    <a:pt x="455" y="322"/>
                  </a:lnTo>
                  <a:lnTo>
                    <a:pt x="475" y="289"/>
                  </a:lnTo>
                  <a:lnTo>
                    <a:pt x="475" y="309"/>
                  </a:lnTo>
                  <a:lnTo>
                    <a:pt x="488" y="309"/>
                  </a:lnTo>
                  <a:lnTo>
                    <a:pt x="526" y="228"/>
                  </a:lnTo>
                  <a:lnTo>
                    <a:pt x="546" y="208"/>
                  </a:lnTo>
                  <a:lnTo>
                    <a:pt x="488" y="194"/>
                  </a:lnTo>
                  <a:lnTo>
                    <a:pt x="488" y="174"/>
                  </a:lnTo>
                  <a:lnTo>
                    <a:pt x="475" y="154"/>
                  </a:lnTo>
                  <a:lnTo>
                    <a:pt x="475" y="134"/>
                  </a:lnTo>
                  <a:lnTo>
                    <a:pt x="488" y="134"/>
                  </a:lnTo>
                  <a:lnTo>
                    <a:pt x="507" y="113"/>
                  </a:lnTo>
                  <a:lnTo>
                    <a:pt x="507" y="80"/>
                  </a:lnTo>
                  <a:lnTo>
                    <a:pt x="488" y="40"/>
                  </a:lnTo>
                  <a:lnTo>
                    <a:pt x="475" y="40"/>
                  </a:lnTo>
                  <a:lnTo>
                    <a:pt x="475" y="20"/>
                  </a:lnTo>
                  <a:lnTo>
                    <a:pt x="398" y="0"/>
                  </a:lnTo>
                  <a:lnTo>
                    <a:pt x="365" y="40"/>
                  </a:lnTo>
                  <a:lnTo>
                    <a:pt x="327" y="40"/>
                  </a:lnTo>
                  <a:lnTo>
                    <a:pt x="327" y="20"/>
                  </a:lnTo>
                  <a:lnTo>
                    <a:pt x="307" y="0"/>
                  </a:lnTo>
                  <a:lnTo>
                    <a:pt x="269" y="40"/>
                  </a:lnTo>
                  <a:lnTo>
                    <a:pt x="198" y="60"/>
                  </a:lnTo>
                  <a:lnTo>
                    <a:pt x="160" y="40"/>
                  </a:lnTo>
                  <a:lnTo>
                    <a:pt x="147" y="60"/>
                  </a:lnTo>
                  <a:lnTo>
                    <a:pt x="147" y="80"/>
                  </a:lnTo>
                  <a:lnTo>
                    <a:pt x="160" y="93"/>
                  </a:lnTo>
                  <a:lnTo>
                    <a:pt x="160" y="113"/>
                  </a:lnTo>
                  <a:lnTo>
                    <a:pt x="128" y="154"/>
                  </a:lnTo>
                  <a:lnTo>
                    <a:pt x="90" y="154"/>
                  </a:lnTo>
                  <a:lnTo>
                    <a:pt x="51" y="134"/>
                  </a:lnTo>
                  <a:lnTo>
                    <a:pt x="38" y="134"/>
                  </a:lnTo>
                  <a:lnTo>
                    <a:pt x="19" y="154"/>
                  </a:lnTo>
                  <a:lnTo>
                    <a:pt x="0" y="194"/>
                  </a:lnTo>
                  <a:lnTo>
                    <a:pt x="19" y="248"/>
                  </a:lnTo>
                  <a:lnTo>
                    <a:pt x="19" y="322"/>
                  </a:lnTo>
                  <a:lnTo>
                    <a:pt x="38" y="363"/>
                  </a:lnTo>
                  <a:lnTo>
                    <a:pt x="38" y="42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8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9" name="Text Box 56"/>
            <p:cNvSpPr txBox="1">
              <a:spLocks noChangeArrowheads="1"/>
            </p:cNvSpPr>
            <p:nvPr/>
          </p:nvSpPr>
          <p:spPr bwMode="auto">
            <a:xfrm>
              <a:off x="2355772" y="3208821"/>
              <a:ext cx="1140470" cy="2483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 lIns="46791" tIns="46791" rIns="46791" bIns="4679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000" b="1" dirty="0" smtClean="0">
                  <a:solidFill>
                    <a:prstClr val="black"/>
                  </a:solidFill>
                  <a:latin typeface="Arial" pitchFamily="34" charset="0"/>
                  <a:cs typeface="Arial" charset="0"/>
                </a:rPr>
                <a:t>SE </a:t>
              </a:r>
              <a:endParaRPr lang="pt-BR" sz="10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0" name="Freeform 20"/>
            <p:cNvSpPr>
              <a:spLocks/>
            </p:cNvSpPr>
            <p:nvPr/>
          </p:nvSpPr>
          <p:spPr bwMode="gray">
            <a:xfrm>
              <a:off x="1775309" y="2626660"/>
              <a:ext cx="443969" cy="847843"/>
            </a:xfrm>
            <a:custGeom>
              <a:avLst/>
              <a:gdLst>
                <a:gd name="T0" fmla="*/ 128 w 297"/>
                <a:gd name="T1" fmla="*/ 0 h 534"/>
                <a:gd name="T2" fmla="*/ 148 w 297"/>
                <a:gd name="T3" fmla="*/ 20 h 534"/>
                <a:gd name="T4" fmla="*/ 148 w 297"/>
                <a:gd name="T5" fmla="*/ 40 h 534"/>
                <a:gd name="T6" fmla="*/ 90 w 297"/>
                <a:gd name="T7" fmla="*/ 94 h 534"/>
                <a:gd name="T8" fmla="*/ 77 w 297"/>
                <a:gd name="T9" fmla="*/ 135 h 534"/>
                <a:gd name="T10" fmla="*/ 77 w 297"/>
                <a:gd name="T11" fmla="*/ 189 h 534"/>
                <a:gd name="T12" fmla="*/ 57 w 297"/>
                <a:gd name="T13" fmla="*/ 229 h 534"/>
                <a:gd name="T14" fmla="*/ 19 w 297"/>
                <a:gd name="T15" fmla="*/ 282 h 534"/>
                <a:gd name="T16" fmla="*/ 0 w 297"/>
                <a:gd name="T17" fmla="*/ 343 h 534"/>
                <a:gd name="T18" fmla="*/ 0 w 297"/>
                <a:gd name="T19" fmla="*/ 397 h 534"/>
                <a:gd name="T20" fmla="*/ 19 w 297"/>
                <a:gd name="T21" fmla="*/ 458 h 534"/>
                <a:gd name="T22" fmla="*/ 0 w 297"/>
                <a:gd name="T23" fmla="*/ 512 h 534"/>
                <a:gd name="T24" fmla="*/ 19 w 297"/>
                <a:gd name="T25" fmla="*/ 512 h 534"/>
                <a:gd name="T26" fmla="*/ 57 w 297"/>
                <a:gd name="T27" fmla="*/ 499 h 534"/>
                <a:gd name="T28" fmla="*/ 90 w 297"/>
                <a:gd name="T29" fmla="*/ 499 h 534"/>
                <a:gd name="T30" fmla="*/ 109 w 297"/>
                <a:gd name="T31" fmla="*/ 512 h 534"/>
                <a:gd name="T32" fmla="*/ 148 w 297"/>
                <a:gd name="T33" fmla="*/ 533 h 534"/>
                <a:gd name="T34" fmla="*/ 167 w 297"/>
                <a:gd name="T35" fmla="*/ 512 h 534"/>
                <a:gd name="T36" fmla="*/ 199 w 297"/>
                <a:gd name="T37" fmla="*/ 499 h 534"/>
                <a:gd name="T38" fmla="*/ 276 w 297"/>
                <a:gd name="T39" fmla="*/ 512 h 534"/>
                <a:gd name="T40" fmla="*/ 276 w 297"/>
                <a:gd name="T41" fmla="*/ 438 h 534"/>
                <a:gd name="T42" fmla="*/ 257 w 297"/>
                <a:gd name="T43" fmla="*/ 384 h 534"/>
                <a:gd name="T44" fmla="*/ 276 w 297"/>
                <a:gd name="T45" fmla="*/ 343 h 534"/>
                <a:gd name="T46" fmla="*/ 296 w 297"/>
                <a:gd name="T47" fmla="*/ 323 h 534"/>
                <a:gd name="T48" fmla="*/ 296 w 297"/>
                <a:gd name="T49" fmla="*/ 303 h 534"/>
                <a:gd name="T50" fmla="*/ 276 w 297"/>
                <a:gd name="T51" fmla="*/ 303 h 534"/>
                <a:gd name="T52" fmla="*/ 238 w 297"/>
                <a:gd name="T53" fmla="*/ 269 h 534"/>
                <a:gd name="T54" fmla="*/ 218 w 297"/>
                <a:gd name="T55" fmla="*/ 229 h 534"/>
                <a:gd name="T56" fmla="*/ 238 w 297"/>
                <a:gd name="T57" fmla="*/ 189 h 534"/>
                <a:gd name="T58" fmla="*/ 257 w 297"/>
                <a:gd name="T59" fmla="*/ 168 h 534"/>
                <a:gd name="T60" fmla="*/ 257 w 297"/>
                <a:gd name="T61" fmla="*/ 155 h 534"/>
                <a:gd name="T62" fmla="*/ 238 w 297"/>
                <a:gd name="T63" fmla="*/ 135 h 534"/>
                <a:gd name="T64" fmla="*/ 218 w 297"/>
                <a:gd name="T65" fmla="*/ 155 h 534"/>
                <a:gd name="T66" fmla="*/ 186 w 297"/>
                <a:gd name="T67" fmla="*/ 135 h 534"/>
                <a:gd name="T68" fmla="*/ 167 w 297"/>
                <a:gd name="T69" fmla="*/ 74 h 534"/>
                <a:gd name="T70" fmla="*/ 186 w 297"/>
                <a:gd name="T71" fmla="*/ 40 h 534"/>
                <a:gd name="T72" fmla="*/ 186 w 297"/>
                <a:gd name="T73" fmla="*/ 20 h 534"/>
                <a:gd name="T74" fmla="*/ 167 w 297"/>
                <a:gd name="T75" fmla="*/ 0 h 534"/>
                <a:gd name="T76" fmla="*/ 128 w 297"/>
                <a:gd name="T77" fmla="*/ 0 h 53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97"/>
                <a:gd name="T118" fmla="*/ 0 h 534"/>
                <a:gd name="T119" fmla="*/ 297 w 297"/>
                <a:gd name="T120" fmla="*/ 534 h 53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97" h="534">
                  <a:moveTo>
                    <a:pt x="128" y="0"/>
                  </a:moveTo>
                  <a:lnTo>
                    <a:pt x="148" y="20"/>
                  </a:lnTo>
                  <a:lnTo>
                    <a:pt x="148" y="40"/>
                  </a:lnTo>
                  <a:lnTo>
                    <a:pt x="90" y="94"/>
                  </a:lnTo>
                  <a:lnTo>
                    <a:pt x="77" y="135"/>
                  </a:lnTo>
                  <a:lnTo>
                    <a:pt x="77" y="189"/>
                  </a:lnTo>
                  <a:lnTo>
                    <a:pt x="57" y="229"/>
                  </a:lnTo>
                  <a:lnTo>
                    <a:pt x="19" y="282"/>
                  </a:lnTo>
                  <a:lnTo>
                    <a:pt x="0" y="343"/>
                  </a:lnTo>
                  <a:lnTo>
                    <a:pt x="0" y="397"/>
                  </a:lnTo>
                  <a:lnTo>
                    <a:pt x="19" y="458"/>
                  </a:lnTo>
                  <a:lnTo>
                    <a:pt x="0" y="512"/>
                  </a:lnTo>
                  <a:lnTo>
                    <a:pt x="19" y="512"/>
                  </a:lnTo>
                  <a:lnTo>
                    <a:pt x="57" y="499"/>
                  </a:lnTo>
                  <a:lnTo>
                    <a:pt x="90" y="499"/>
                  </a:lnTo>
                  <a:lnTo>
                    <a:pt x="109" y="512"/>
                  </a:lnTo>
                  <a:lnTo>
                    <a:pt x="148" y="533"/>
                  </a:lnTo>
                  <a:lnTo>
                    <a:pt x="167" y="512"/>
                  </a:lnTo>
                  <a:lnTo>
                    <a:pt x="199" y="499"/>
                  </a:lnTo>
                  <a:lnTo>
                    <a:pt x="276" y="512"/>
                  </a:lnTo>
                  <a:lnTo>
                    <a:pt x="276" y="438"/>
                  </a:lnTo>
                  <a:lnTo>
                    <a:pt x="257" y="384"/>
                  </a:lnTo>
                  <a:lnTo>
                    <a:pt x="276" y="343"/>
                  </a:lnTo>
                  <a:lnTo>
                    <a:pt x="296" y="323"/>
                  </a:lnTo>
                  <a:lnTo>
                    <a:pt x="296" y="303"/>
                  </a:lnTo>
                  <a:lnTo>
                    <a:pt x="276" y="303"/>
                  </a:lnTo>
                  <a:lnTo>
                    <a:pt x="238" y="269"/>
                  </a:lnTo>
                  <a:lnTo>
                    <a:pt x="218" y="229"/>
                  </a:lnTo>
                  <a:lnTo>
                    <a:pt x="238" y="189"/>
                  </a:lnTo>
                  <a:lnTo>
                    <a:pt x="257" y="168"/>
                  </a:lnTo>
                  <a:lnTo>
                    <a:pt x="257" y="155"/>
                  </a:lnTo>
                  <a:lnTo>
                    <a:pt x="238" y="135"/>
                  </a:lnTo>
                  <a:lnTo>
                    <a:pt x="218" y="155"/>
                  </a:lnTo>
                  <a:lnTo>
                    <a:pt x="186" y="135"/>
                  </a:lnTo>
                  <a:lnTo>
                    <a:pt x="167" y="74"/>
                  </a:lnTo>
                  <a:lnTo>
                    <a:pt x="186" y="40"/>
                  </a:lnTo>
                  <a:lnTo>
                    <a:pt x="186" y="20"/>
                  </a:lnTo>
                  <a:lnTo>
                    <a:pt x="167" y="0"/>
                  </a:lnTo>
                  <a:lnTo>
                    <a:pt x="128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800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71" name="Freeform 3"/>
            <p:cNvSpPr>
              <a:spLocks/>
            </p:cNvSpPr>
            <p:nvPr/>
          </p:nvSpPr>
          <p:spPr bwMode="gray">
            <a:xfrm>
              <a:off x="1456863" y="1940937"/>
              <a:ext cx="433595" cy="517618"/>
            </a:xfrm>
            <a:custGeom>
              <a:avLst/>
              <a:gdLst>
                <a:gd name="T0" fmla="*/ 219 w 291"/>
                <a:gd name="T1" fmla="*/ 324 h 325"/>
                <a:gd name="T2" fmla="*/ 180 w 291"/>
                <a:gd name="T3" fmla="*/ 324 h 325"/>
                <a:gd name="T4" fmla="*/ 141 w 291"/>
                <a:gd name="T5" fmla="*/ 283 h 325"/>
                <a:gd name="T6" fmla="*/ 122 w 291"/>
                <a:gd name="T7" fmla="*/ 229 h 325"/>
                <a:gd name="T8" fmla="*/ 90 w 291"/>
                <a:gd name="T9" fmla="*/ 168 h 325"/>
                <a:gd name="T10" fmla="*/ 51 w 291"/>
                <a:gd name="T11" fmla="*/ 155 h 325"/>
                <a:gd name="T12" fmla="*/ 32 w 291"/>
                <a:gd name="T13" fmla="*/ 155 h 325"/>
                <a:gd name="T14" fmla="*/ 0 w 291"/>
                <a:gd name="T15" fmla="*/ 135 h 325"/>
                <a:gd name="T16" fmla="*/ 0 w 291"/>
                <a:gd name="T17" fmla="*/ 94 h 325"/>
                <a:gd name="T18" fmla="*/ 51 w 291"/>
                <a:gd name="T19" fmla="*/ 114 h 325"/>
                <a:gd name="T20" fmla="*/ 109 w 291"/>
                <a:gd name="T21" fmla="*/ 114 h 325"/>
                <a:gd name="T22" fmla="*/ 161 w 291"/>
                <a:gd name="T23" fmla="*/ 74 h 325"/>
                <a:gd name="T24" fmla="*/ 199 w 291"/>
                <a:gd name="T25" fmla="*/ 20 h 325"/>
                <a:gd name="T26" fmla="*/ 219 w 291"/>
                <a:gd name="T27" fmla="*/ 0 h 325"/>
                <a:gd name="T28" fmla="*/ 232 w 291"/>
                <a:gd name="T29" fmla="*/ 0 h 325"/>
                <a:gd name="T30" fmla="*/ 232 w 291"/>
                <a:gd name="T31" fmla="*/ 54 h 325"/>
                <a:gd name="T32" fmla="*/ 251 w 291"/>
                <a:gd name="T33" fmla="*/ 114 h 325"/>
                <a:gd name="T34" fmla="*/ 270 w 291"/>
                <a:gd name="T35" fmla="*/ 155 h 325"/>
                <a:gd name="T36" fmla="*/ 290 w 291"/>
                <a:gd name="T37" fmla="*/ 168 h 325"/>
                <a:gd name="T38" fmla="*/ 290 w 291"/>
                <a:gd name="T39" fmla="*/ 189 h 325"/>
                <a:gd name="T40" fmla="*/ 270 w 291"/>
                <a:gd name="T41" fmla="*/ 209 h 325"/>
                <a:gd name="T42" fmla="*/ 232 w 291"/>
                <a:gd name="T43" fmla="*/ 249 h 325"/>
                <a:gd name="T44" fmla="*/ 219 w 291"/>
                <a:gd name="T45" fmla="*/ 303 h 325"/>
                <a:gd name="T46" fmla="*/ 219 w 291"/>
                <a:gd name="T47" fmla="*/ 324 h 3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91"/>
                <a:gd name="T73" fmla="*/ 0 h 325"/>
                <a:gd name="T74" fmla="*/ 291 w 291"/>
                <a:gd name="T75" fmla="*/ 325 h 3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91" h="325">
                  <a:moveTo>
                    <a:pt x="219" y="324"/>
                  </a:moveTo>
                  <a:lnTo>
                    <a:pt x="180" y="324"/>
                  </a:lnTo>
                  <a:lnTo>
                    <a:pt x="141" y="283"/>
                  </a:lnTo>
                  <a:lnTo>
                    <a:pt x="122" y="229"/>
                  </a:lnTo>
                  <a:lnTo>
                    <a:pt x="90" y="168"/>
                  </a:lnTo>
                  <a:lnTo>
                    <a:pt x="51" y="155"/>
                  </a:lnTo>
                  <a:lnTo>
                    <a:pt x="32" y="155"/>
                  </a:lnTo>
                  <a:lnTo>
                    <a:pt x="0" y="135"/>
                  </a:lnTo>
                  <a:lnTo>
                    <a:pt x="0" y="94"/>
                  </a:lnTo>
                  <a:lnTo>
                    <a:pt x="51" y="114"/>
                  </a:lnTo>
                  <a:lnTo>
                    <a:pt x="109" y="114"/>
                  </a:lnTo>
                  <a:lnTo>
                    <a:pt x="161" y="74"/>
                  </a:lnTo>
                  <a:lnTo>
                    <a:pt x="199" y="20"/>
                  </a:lnTo>
                  <a:lnTo>
                    <a:pt x="219" y="0"/>
                  </a:lnTo>
                  <a:lnTo>
                    <a:pt x="232" y="0"/>
                  </a:lnTo>
                  <a:lnTo>
                    <a:pt x="232" y="54"/>
                  </a:lnTo>
                  <a:lnTo>
                    <a:pt x="251" y="114"/>
                  </a:lnTo>
                  <a:lnTo>
                    <a:pt x="270" y="155"/>
                  </a:lnTo>
                  <a:lnTo>
                    <a:pt x="290" y="168"/>
                  </a:lnTo>
                  <a:lnTo>
                    <a:pt x="290" y="189"/>
                  </a:lnTo>
                  <a:lnTo>
                    <a:pt x="270" y="209"/>
                  </a:lnTo>
                  <a:lnTo>
                    <a:pt x="232" y="249"/>
                  </a:lnTo>
                  <a:lnTo>
                    <a:pt x="219" y="303"/>
                  </a:lnTo>
                  <a:lnTo>
                    <a:pt x="219" y="32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800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72" name="Freeform 5"/>
            <p:cNvSpPr>
              <a:spLocks/>
            </p:cNvSpPr>
            <p:nvPr/>
          </p:nvSpPr>
          <p:spPr bwMode="gray">
            <a:xfrm>
              <a:off x="1407465" y="4416083"/>
              <a:ext cx="568445" cy="676445"/>
            </a:xfrm>
            <a:custGeom>
              <a:avLst/>
              <a:gdLst>
                <a:gd name="T0" fmla="*/ 199 w 380"/>
                <a:gd name="T1" fmla="*/ 425 h 426"/>
                <a:gd name="T2" fmla="*/ 237 w 380"/>
                <a:gd name="T3" fmla="*/ 404 h 426"/>
                <a:gd name="T4" fmla="*/ 269 w 380"/>
                <a:gd name="T5" fmla="*/ 323 h 426"/>
                <a:gd name="T6" fmla="*/ 308 w 380"/>
                <a:gd name="T7" fmla="*/ 289 h 426"/>
                <a:gd name="T8" fmla="*/ 346 w 380"/>
                <a:gd name="T9" fmla="*/ 196 h 426"/>
                <a:gd name="T10" fmla="*/ 379 w 380"/>
                <a:gd name="T11" fmla="*/ 135 h 426"/>
                <a:gd name="T12" fmla="*/ 366 w 380"/>
                <a:gd name="T13" fmla="*/ 114 h 426"/>
                <a:gd name="T14" fmla="*/ 366 w 380"/>
                <a:gd name="T15" fmla="*/ 81 h 426"/>
                <a:gd name="T16" fmla="*/ 346 w 380"/>
                <a:gd name="T17" fmla="*/ 81 h 426"/>
                <a:gd name="T18" fmla="*/ 327 w 380"/>
                <a:gd name="T19" fmla="*/ 60 h 426"/>
                <a:gd name="T20" fmla="*/ 289 w 380"/>
                <a:gd name="T21" fmla="*/ 40 h 426"/>
                <a:gd name="T22" fmla="*/ 269 w 380"/>
                <a:gd name="T23" fmla="*/ 20 h 426"/>
                <a:gd name="T24" fmla="*/ 218 w 380"/>
                <a:gd name="T25" fmla="*/ 0 h 426"/>
                <a:gd name="T26" fmla="*/ 160 w 380"/>
                <a:gd name="T27" fmla="*/ 0 h 426"/>
                <a:gd name="T28" fmla="*/ 109 w 380"/>
                <a:gd name="T29" fmla="*/ 40 h 426"/>
                <a:gd name="T30" fmla="*/ 0 w 380"/>
                <a:gd name="T31" fmla="*/ 209 h 426"/>
                <a:gd name="T32" fmla="*/ 0 w 380"/>
                <a:gd name="T33" fmla="*/ 228 h 426"/>
                <a:gd name="T34" fmla="*/ 38 w 380"/>
                <a:gd name="T35" fmla="*/ 228 h 426"/>
                <a:gd name="T36" fmla="*/ 109 w 380"/>
                <a:gd name="T37" fmla="*/ 269 h 426"/>
                <a:gd name="T38" fmla="*/ 128 w 380"/>
                <a:gd name="T39" fmla="*/ 269 h 426"/>
                <a:gd name="T40" fmla="*/ 199 w 380"/>
                <a:gd name="T41" fmla="*/ 343 h 426"/>
                <a:gd name="T42" fmla="*/ 218 w 380"/>
                <a:gd name="T43" fmla="*/ 323 h 426"/>
                <a:gd name="T44" fmla="*/ 218 w 380"/>
                <a:gd name="T45" fmla="*/ 364 h 426"/>
                <a:gd name="T46" fmla="*/ 199 w 380"/>
                <a:gd name="T47" fmla="*/ 384 h 426"/>
                <a:gd name="T48" fmla="*/ 199 w 380"/>
                <a:gd name="T49" fmla="*/ 425 h 4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0"/>
                <a:gd name="T76" fmla="*/ 0 h 426"/>
                <a:gd name="T77" fmla="*/ 380 w 380"/>
                <a:gd name="T78" fmla="*/ 426 h 4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0" h="426">
                  <a:moveTo>
                    <a:pt x="199" y="425"/>
                  </a:moveTo>
                  <a:lnTo>
                    <a:pt x="237" y="404"/>
                  </a:lnTo>
                  <a:lnTo>
                    <a:pt x="269" y="323"/>
                  </a:lnTo>
                  <a:lnTo>
                    <a:pt x="308" y="289"/>
                  </a:lnTo>
                  <a:lnTo>
                    <a:pt x="346" y="196"/>
                  </a:lnTo>
                  <a:lnTo>
                    <a:pt x="379" y="135"/>
                  </a:lnTo>
                  <a:lnTo>
                    <a:pt x="366" y="114"/>
                  </a:lnTo>
                  <a:lnTo>
                    <a:pt x="366" y="81"/>
                  </a:lnTo>
                  <a:lnTo>
                    <a:pt x="346" y="81"/>
                  </a:lnTo>
                  <a:lnTo>
                    <a:pt x="327" y="60"/>
                  </a:lnTo>
                  <a:lnTo>
                    <a:pt x="289" y="40"/>
                  </a:lnTo>
                  <a:lnTo>
                    <a:pt x="269" y="20"/>
                  </a:lnTo>
                  <a:lnTo>
                    <a:pt x="218" y="0"/>
                  </a:lnTo>
                  <a:lnTo>
                    <a:pt x="160" y="0"/>
                  </a:lnTo>
                  <a:lnTo>
                    <a:pt x="109" y="40"/>
                  </a:lnTo>
                  <a:lnTo>
                    <a:pt x="0" y="209"/>
                  </a:lnTo>
                  <a:lnTo>
                    <a:pt x="0" y="228"/>
                  </a:lnTo>
                  <a:lnTo>
                    <a:pt x="38" y="228"/>
                  </a:lnTo>
                  <a:lnTo>
                    <a:pt x="109" y="269"/>
                  </a:lnTo>
                  <a:lnTo>
                    <a:pt x="128" y="269"/>
                  </a:lnTo>
                  <a:lnTo>
                    <a:pt x="199" y="343"/>
                  </a:lnTo>
                  <a:lnTo>
                    <a:pt x="218" y="323"/>
                  </a:lnTo>
                  <a:lnTo>
                    <a:pt x="218" y="364"/>
                  </a:lnTo>
                  <a:lnTo>
                    <a:pt x="199" y="384"/>
                  </a:lnTo>
                  <a:lnTo>
                    <a:pt x="199" y="425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800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73" name="Freeform 6"/>
            <p:cNvSpPr>
              <a:spLocks/>
            </p:cNvSpPr>
            <p:nvPr/>
          </p:nvSpPr>
          <p:spPr bwMode="gray">
            <a:xfrm>
              <a:off x="1612116" y="4381318"/>
              <a:ext cx="414923" cy="334795"/>
            </a:xfrm>
            <a:custGeom>
              <a:avLst/>
              <a:gdLst>
                <a:gd name="T0" fmla="*/ 218 w 277"/>
                <a:gd name="T1" fmla="*/ 209 h 210"/>
                <a:gd name="T2" fmla="*/ 256 w 277"/>
                <a:gd name="T3" fmla="*/ 155 h 210"/>
                <a:gd name="T4" fmla="*/ 276 w 277"/>
                <a:gd name="T5" fmla="*/ 74 h 210"/>
                <a:gd name="T6" fmla="*/ 276 w 277"/>
                <a:gd name="T7" fmla="*/ 20 h 210"/>
                <a:gd name="T8" fmla="*/ 256 w 277"/>
                <a:gd name="T9" fmla="*/ 20 h 210"/>
                <a:gd name="T10" fmla="*/ 218 w 277"/>
                <a:gd name="T11" fmla="*/ 0 h 210"/>
                <a:gd name="T12" fmla="*/ 186 w 277"/>
                <a:gd name="T13" fmla="*/ 0 h 210"/>
                <a:gd name="T14" fmla="*/ 147 w 277"/>
                <a:gd name="T15" fmla="*/ 20 h 210"/>
                <a:gd name="T16" fmla="*/ 128 w 277"/>
                <a:gd name="T17" fmla="*/ 40 h 210"/>
                <a:gd name="T18" fmla="*/ 57 w 277"/>
                <a:gd name="T19" fmla="*/ 20 h 210"/>
                <a:gd name="T20" fmla="*/ 0 w 277"/>
                <a:gd name="T21" fmla="*/ 20 h 210"/>
                <a:gd name="T22" fmla="*/ 0 w 277"/>
                <a:gd name="T23" fmla="*/ 74 h 210"/>
                <a:gd name="T24" fmla="*/ 57 w 277"/>
                <a:gd name="T25" fmla="*/ 74 h 210"/>
                <a:gd name="T26" fmla="*/ 109 w 277"/>
                <a:gd name="T27" fmla="*/ 94 h 210"/>
                <a:gd name="T28" fmla="*/ 128 w 277"/>
                <a:gd name="T29" fmla="*/ 114 h 210"/>
                <a:gd name="T30" fmla="*/ 166 w 277"/>
                <a:gd name="T31" fmla="*/ 134 h 210"/>
                <a:gd name="T32" fmla="*/ 186 w 277"/>
                <a:gd name="T33" fmla="*/ 155 h 210"/>
                <a:gd name="T34" fmla="*/ 205 w 277"/>
                <a:gd name="T35" fmla="*/ 155 h 210"/>
                <a:gd name="T36" fmla="*/ 205 w 277"/>
                <a:gd name="T37" fmla="*/ 188 h 210"/>
                <a:gd name="T38" fmla="*/ 218 w 277"/>
                <a:gd name="T39" fmla="*/ 209 h 21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77"/>
                <a:gd name="T61" fmla="*/ 0 h 210"/>
                <a:gd name="T62" fmla="*/ 277 w 277"/>
                <a:gd name="T63" fmla="*/ 210 h 21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77" h="210">
                  <a:moveTo>
                    <a:pt x="218" y="209"/>
                  </a:moveTo>
                  <a:lnTo>
                    <a:pt x="256" y="155"/>
                  </a:lnTo>
                  <a:lnTo>
                    <a:pt x="276" y="74"/>
                  </a:lnTo>
                  <a:lnTo>
                    <a:pt x="276" y="20"/>
                  </a:lnTo>
                  <a:lnTo>
                    <a:pt x="256" y="20"/>
                  </a:lnTo>
                  <a:lnTo>
                    <a:pt x="218" y="0"/>
                  </a:lnTo>
                  <a:lnTo>
                    <a:pt x="186" y="0"/>
                  </a:lnTo>
                  <a:lnTo>
                    <a:pt x="147" y="20"/>
                  </a:lnTo>
                  <a:lnTo>
                    <a:pt x="128" y="40"/>
                  </a:lnTo>
                  <a:lnTo>
                    <a:pt x="57" y="20"/>
                  </a:lnTo>
                  <a:lnTo>
                    <a:pt x="0" y="20"/>
                  </a:lnTo>
                  <a:lnTo>
                    <a:pt x="0" y="74"/>
                  </a:lnTo>
                  <a:lnTo>
                    <a:pt x="57" y="74"/>
                  </a:lnTo>
                  <a:lnTo>
                    <a:pt x="109" y="94"/>
                  </a:lnTo>
                  <a:lnTo>
                    <a:pt x="128" y="114"/>
                  </a:lnTo>
                  <a:lnTo>
                    <a:pt x="166" y="134"/>
                  </a:lnTo>
                  <a:lnTo>
                    <a:pt x="186" y="155"/>
                  </a:lnTo>
                  <a:lnTo>
                    <a:pt x="205" y="155"/>
                  </a:lnTo>
                  <a:lnTo>
                    <a:pt x="205" y="188"/>
                  </a:lnTo>
                  <a:lnTo>
                    <a:pt x="218" y="209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800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74" name="Freeform 7"/>
            <p:cNvSpPr>
              <a:spLocks/>
            </p:cNvSpPr>
            <p:nvPr/>
          </p:nvSpPr>
          <p:spPr bwMode="gray">
            <a:xfrm>
              <a:off x="1545959" y="4099158"/>
              <a:ext cx="551848" cy="398784"/>
            </a:xfrm>
            <a:custGeom>
              <a:avLst/>
              <a:gdLst>
                <a:gd name="T0" fmla="*/ 51 w 368"/>
                <a:gd name="T1" fmla="*/ 228 h 250"/>
                <a:gd name="T2" fmla="*/ 109 w 368"/>
                <a:gd name="T3" fmla="*/ 228 h 250"/>
                <a:gd name="T4" fmla="*/ 180 w 368"/>
                <a:gd name="T5" fmla="*/ 249 h 250"/>
                <a:gd name="T6" fmla="*/ 199 w 368"/>
                <a:gd name="T7" fmla="*/ 228 h 250"/>
                <a:gd name="T8" fmla="*/ 238 w 368"/>
                <a:gd name="T9" fmla="*/ 208 h 250"/>
                <a:gd name="T10" fmla="*/ 270 w 368"/>
                <a:gd name="T11" fmla="*/ 208 h 250"/>
                <a:gd name="T12" fmla="*/ 309 w 368"/>
                <a:gd name="T13" fmla="*/ 228 h 250"/>
                <a:gd name="T14" fmla="*/ 328 w 368"/>
                <a:gd name="T15" fmla="*/ 228 h 250"/>
                <a:gd name="T16" fmla="*/ 328 w 368"/>
                <a:gd name="T17" fmla="*/ 188 h 250"/>
                <a:gd name="T18" fmla="*/ 367 w 368"/>
                <a:gd name="T19" fmla="*/ 147 h 250"/>
                <a:gd name="T20" fmla="*/ 347 w 368"/>
                <a:gd name="T21" fmla="*/ 147 h 250"/>
                <a:gd name="T22" fmla="*/ 309 w 368"/>
                <a:gd name="T23" fmla="*/ 113 h 250"/>
                <a:gd name="T24" fmla="*/ 289 w 368"/>
                <a:gd name="T25" fmla="*/ 113 h 250"/>
                <a:gd name="T26" fmla="*/ 257 w 368"/>
                <a:gd name="T27" fmla="*/ 54 h 250"/>
                <a:gd name="T28" fmla="*/ 238 w 368"/>
                <a:gd name="T29" fmla="*/ 33 h 250"/>
                <a:gd name="T30" fmla="*/ 218 w 368"/>
                <a:gd name="T31" fmla="*/ 20 h 250"/>
                <a:gd name="T32" fmla="*/ 160 w 368"/>
                <a:gd name="T33" fmla="*/ 20 h 250"/>
                <a:gd name="T34" fmla="*/ 109 w 368"/>
                <a:gd name="T35" fmla="*/ 0 h 250"/>
                <a:gd name="T36" fmla="*/ 70 w 368"/>
                <a:gd name="T37" fmla="*/ 0 h 250"/>
                <a:gd name="T38" fmla="*/ 51 w 368"/>
                <a:gd name="T39" fmla="*/ 20 h 250"/>
                <a:gd name="T40" fmla="*/ 19 w 368"/>
                <a:gd name="T41" fmla="*/ 73 h 250"/>
                <a:gd name="T42" fmla="*/ 19 w 368"/>
                <a:gd name="T43" fmla="*/ 113 h 250"/>
                <a:gd name="T44" fmla="*/ 19 w 368"/>
                <a:gd name="T45" fmla="*/ 147 h 250"/>
                <a:gd name="T46" fmla="*/ 0 w 368"/>
                <a:gd name="T47" fmla="*/ 167 h 250"/>
                <a:gd name="T48" fmla="*/ 0 w 368"/>
                <a:gd name="T49" fmla="*/ 188 h 250"/>
                <a:gd name="T50" fmla="*/ 38 w 368"/>
                <a:gd name="T51" fmla="*/ 208 h 250"/>
                <a:gd name="T52" fmla="*/ 51 w 368"/>
                <a:gd name="T53" fmla="*/ 228 h 25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68"/>
                <a:gd name="T82" fmla="*/ 0 h 250"/>
                <a:gd name="T83" fmla="*/ 368 w 368"/>
                <a:gd name="T84" fmla="*/ 250 h 25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68" h="250">
                  <a:moveTo>
                    <a:pt x="51" y="228"/>
                  </a:moveTo>
                  <a:lnTo>
                    <a:pt x="109" y="228"/>
                  </a:lnTo>
                  <a:lnTo>
                    <a:pt x="180" y="249"/>
                  </a:lnTo>
                  <a:lnTo>
                    <a:pt x="199" y="228"/>
                  </a:lnTo>
                  <a:lnTo>
                    <a:pt x="238" y="208"/>
                  </a:lnTo>
                  <a:lnTo>
                    <a:pt x="270" y="208"/>
                  </a:lnTo>
                  <a:lnTo>
                    <a:pt x="309" y="228"/>
                  </a:lnTo>
                  <a:lnTo>
                    <a:pt x="328" y="228"/>
                  </a:lnTo>
                  <a:lnTo>
                    <a:pt x="328" y="188"/>
                  </a:lnTo>
                  <a:lnTo>
                    <a:pt x="367" y="147"/>
                  </a:lnTo>
                  <a:lnTo>
                    <a:pt x="347" y="147"/>
                  </a:lnTo>
                  <a:lnTo>
                    <a:pt x="309" y="113"/>
                  </a:lnTo>
                  <a:lnTo>
                    <a:pt x="289" y="113"/>
                  </a:lnTo>
                  <a:lnTo>
                    <a:pt x="257" y="54"/>
                  </a:lnTo>
                  <a:lnTo>
                    <a:pt x="238" y="33"/>
                  </a:lnTo>
                  <a:lnTo>
                    <a:pt x="218" y="20"/>
                  </a:lnTo>
                  <a:lnTo>
                    <a:pt x="160" y="20"/>
                  </a:lnTo>
                  <a:lnTo>
                    <a:pt x="109" y="0"/>
                  </a:lnTo>
                  <a:lnTo>
                    <a:pt x="70" y="0"/>
                  </a:lnTo>
                  <a:lnTo>
                    <a:pt x="51" y="20"/>
                  </a:lnTo>
                  <a:lnTo>
                    <a:pt x="19" y="73"/>
                  </a:lnTo>
                  <a:lnTo>
                    <a:pt x="19" y="113"/>
                  </a:lnTo>
                  <a:lnTo>
                    <a:pt x="19" y="147"/>
                  </a:lnTo>
                  <a:lnTo>
                    <a:pt x="0" y="167"/>
                  </a:lnTo>
                  <a:lnTo>
                    <a:pt x="0" y="188"/>
                  </a:lnTo>
                  <a:lnTo>
                    <a:pt x="38" y="208"/>
                  </a:lnTo>
                  <a:lnTo>
                    <a:pt x="51" y="228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800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75" name="Freeform 8"/>
            <p:cNvSpPr>
              <a:spLocks/>
            </p:cNvSpPr>
            <p:nvPr/>
          </p:nvSpPr>
          <p:spPr bwMode="gray">
            <a:xfrm>
              <a:off x="1636817" y="3851518"/>
              <a:ext cx="713668" cy="515333"/>
            </a:xfrm>
            <a:custGeom>
              <a:avLst/>
              <a:gdLst>
                <a:gd name="T0" fmla="*/ 456 w 477"/>
                <a:gd name="T1" fmla="*/ 209 h 324"/>
                <a:gd name="T2" fmla="*/ 456 w 477"/>
                <a:gd name="T3" fmla="*/ 195 h 324"/>
                <a:gd name="T4" fmla="*/ 476 w 477"/>
                <a:gd name="T5" fmla="*/ 175 h 324"/>
                <a:gd name="T6" fmla="*/ 437 w 477"/>
                <a:gd name="T7" fmla="*/ 175 h 324"/>
                <a:gd name="T8" fmla="*/ 405 w 477"/>
                <a:gd name="T9" fmla="*/ 175 h 324"/>
                <a:gd name="T10" fmla="*/ 366 w 477"/>
                <a:gd name="T11" fmla="*/ 155 h 324"/>
                <a:gd name="T12" fmla="*/ 347 w 477"/>
                <a:gd name="T13" fmla="*/ 114 h 324"/>
                <a:gd name="T14" fmla="*/ 347 w 477"/>
                <a:gd name="T15" fmla="*/ 94 h 324"/>
                <a:gd name="T16" fmla="*/ 328 w 477"/>
                <a:gd name="T17" fmla="*/ 80 h 324"/>
                <a:gd name="T18" fmla="*/ 328 w 477"/>
                <a:gd name="T19" fmla="*/ 40 h 324"/>
                <a:gd name="T20" fmla="*/ 308 w 477"/>
                <a:gd name="T21" fmla="*/ 20 h 324"/>
                <a:gd name="T22" fmla="*/ 276 w 477"/>
                <a:gd name="T23" fmla="*/ 0 h 324"/>
                <a:gd name="T24" fmla="*/ 218 w 477"/>
                <a:gd name="T25" fmla="*/ 20 h 324"/>
                <a:gd name="T26" fmla="*/ 186 w 477"/>
                <a:gd name="T27" fmla="*/ 0 h 324"/>
                <a:gd name="T28" fmla="*/ 128 w 477"/>
                <a:gd name="T29" fmla="*/ 0 h 324"/>
                <a:gd name="T30" fmla="*/ 90 w 477"/>
                <a:gd name="T31" fmla="*/ 60 h 324"/>
                <a:gd name="T32" fmla="*/ 57 w 477"/>
                <a:gd name="T33" fmla="*/ 114 h 324"/>
                <a:gd name="T34" fmla="*/ 19 w 477"/>
                <a:gd name="T35" fmla="*/ 155 h 324"/>
                <a:gd name="T36" fmla="*/ 0 w 477"/>
                <a:gd name="T37" fmla="*/ 175 h 324"/>
                <a:gd name="T38" fmla="*/ 38 w 477"/>
                <a:gd name="T39" fmla="*/ 175 h 324"/>
                <a:gd name="T40" fmla="*/ 90 w 477"/>
                <a:gd name="T41" fmla="*/ 195 h 324"/>
                <a:gd name="T42" fmla="*/ 147 w 477"/>
                <a:gd name="T43" fmla="*/ 195 h 324"/>
                <a:gd name="T44" fmla="*/ 167 w 477"/>
                <a:gd name="T45" fmla="*/ 209 h 324"/>
                <a:gd name="T46" fmla="*/ 186 w 477"/>
                <a:gd name="T47" fmla="*/ 229 h 324"/>
                <a:gd name="T48" fmla="*/ 218 w 477"/>
                <a:gd name="T49" fmla="*/ 289 h 324"/>
                <a:gd name="T50" fmla="*/ 238 w 477"/>
                <a:gd name="T51" fmla="*/ 289 h 324"/>
                <a:gd name="T52" fmla="*/ 276 w 477"/>
                <a:gd name="T53" fmla="*/ 323 h 324"/>
                <a:gd name="T54" fmla="*/ 295 w 477"/>
                <a:gd name="T55" fmla="*/ 323 h 324"/>
                <a:gd name="T56" fmla="*/ 308 w 477"/>
                <a:gd name="T57" fmla="*/ 309 h 324"/>
                <a:gd name="T58" fmla="*/ 366 w 477"/>
                <a:gd name="T59" fmla="*/ 269 h 324"/>
                <a:gd name="T60" fmla="*/ 418 w 477"/>
                <a:gd name="T61" fmla="*/ 229 h 324"/>
                <a:gd name="T62" fmla="*/ 456 w 477"/>
                <a:gd name="T63" fmla="*/ 209 h 3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77"/>
                <a:gd name="T97" fmla="*/ 0 h 324"/>
                <a:gd name="T98" fmla="*/ 477 w 477"/>
                <a:gd name="T99" fmla="*/ 324 h 32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77" h="324">
                  <a:moveTo>
                    <a:pt x="456" y="209"/>
                  </a:moveTo>
                  <a:lnTo>
                    <a:pt x="456" y="195"/>
                  </a:lnTo>
                  <a:lnTo>
                    <a:pt x="476" y="175"/>
                  </a:lnTo>
                  <a:lnTo>
                    <a:pt x="437" y="175"/>
                  </a:lnTo>
                  <a:lnTo>
                    <a:pt x="405" y="175"/>
                  </a:lnTo>
                  <a:lnTo>
                    <a:pt x="366" y="155"/>
                  </a:lnTo>
                  <a:lnTo>
                    <a:pt x="347" y="114"/>
                  </a:lnTo>
                  <a:lnTo>
                    <a:pt x="347" y="94"/>
                  </a:lnTo>
                  <a:lnTo>
                    <a:pt x="328" y="80"/>
                  </a:lnTo>
                  <a:lnTo>
                    <a:pt x="328" y="40"/>
                  </a:lnTo>
                  <a:lnTo>
                    <a:pt x="308" y="20"/>
                  </a:lnTo>
                  <a:lnTo>
                    <a:pt x="276" y="0"/>
                  </a:lnTo>
                  <a:lnTo>
                    <a:pt x="218" y="20"/>
                  </a:lnTo>
                  <a:lnTo>
                    <a:pt x="186" y="0"/>
                  </a:lnTo>
                  <a:lnTo>
                    <a:pt x="128" y="0"/>
                  </a:lnTo>
                  <a:lnTo>
                    <a:pt x="90" y="60"/>
                  </a:lnTo>
                  <a:lnTo>
                    <a:pt x="57" y="114"/>
                  </a:lnTo>
                  <a:lnTo>
                    <a:pt x="19" y="155"/>
                  </a:lnTo>
                  <a:lnTo>
                    <a:pt x="0" y="175"/>
                  </a:lnTo>
                  <a:lnTo>
                    <a:pt x="38" y="175"/>
                  </a:lnTo>
                  <a:lnTo>
                    <a:pt x="90" y="195"/>
                  </a:lnTo>
                  <a:lnTo>
                    <a:pt x="147" y="195"/>
                  </a:lnTo>
                  <a:lnTo>
                    <a:pt x="167" y="209"/>
                  </a:lnTo>
                  <a:lnTo>
                    <a:pt x="186" y="229"/>
                  </a:lnTo>
                  <a:lnTo>
                    <a:pt x="218" y="289"/>
                  </a:lnTo>
                  <a:lnTo>
                    <a:pt x="238" y="289"/>
                  </a:lnTo>
                  <a:lnTo>
                    <a:pt x="276" y="323"/>
                  </a:lnTo>
                  <a:lnTo>
                    <a:pt x="295" y="323"/>
                  </a:lnTo>
                  <a:lnTo>
                    <a:pt x="308" y="309"/>
                  </a:lnTo>
                  <a:lnTo>
                    <a:pt x="366" y="269"/>
                  </a:lnTo>
                  <a:lnTo>
                    <a:pt x="418" y="229"/>
                  </a:lnTo>
                  <a:lnTo>
                    <a:pt x="456" y="209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8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6" name="Freeform 9"/>
            <p:cNvSpPr>
              <a:spLocks/>
            </p:cNvSpPr>
            <p:nvPr/>
          </p:nvSpPr>
          <p:spPr bwMode="gray">
            <a:xfrm>
              <a:off x="2426315" y="3735231"/>
              <a:ext cx="211611" cy="334795"/>
            </a:xfrm>
            <a:custGeom>
              <a:avLst/>
              <a:gdLst>
                <a:gd name="T0" fmla="*/ 70 w 142"/>
                <a:gd name="T1" fmla="*/ 210 h 211"/>
                <a:gd name="T2" fmla="*/ 108 w 142"/>
                <a:gd name="T3" fmla="*/ 135 h 211"/>
                <a:gd name="T4" fmla="*/ 121 w 142"/>
                <a:gd name="T5" fmla="*/ 60 h 211"/>
                <a:gd name="T6" fmla="*/ 141 w 142"/>
                <a:gd name="T7" fmla="*/ 20 h 211"/>
                <a:gd name="T8" fmla="*/ 121 w 142"/>
                <a:gd name="T9" fmla="*/ 0 h 211"/>
                <a:gd name="T10" fmla="*/ 89 w 142"/>
                <a:gd name="T11" fmla="*/ 0 h 211"/>
                <a:gd name="T12" fmla="*/ 70 w 142"/>
                <a:gd name="T13" fmla="*/ 20 h 211"/>
                <a:gd name="T14" fmla="*/ 70 w 142"/>
                <a:gd name="T15" fmla="*/ 40 h 211"/>
                <a:gd name="T16" fmla="*/ 51 w 142"/>
                <a:gd name="T17" fmla="*/ 81 h 211"/>
                <a:gd name="T18" fmla="*/ 51 w 142"/>
                <a:gd name="T19" fmla="*/ 94 h 211"/>
                <a:gd name="T20" fmla="*/ 12 w 142"/>
                <a:gd name="T21" fmla="*/ 135 h 211"/>
                <a:gd name="T22" fmla="*/ 0 w 142"/>
                <a:gd name="T23" fmla="*/ 176 h 211"/>
                <a:gd name="T24" fmla="*/ 12 w 142"/>
                <a:gd name="T25" fmla="*/ 210 h 211"/>
                <a:gd name="T26" fmla="*/ 70 w 142"/>
                <a:gd name="T27" fmla="*/ 210 h 2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2"/>
                <a:gd name="T43" fmla="*/ 0 h 211"/>
                <a:gd name="T44" fmla="*/ 142 w 142"/>
                <a:gd name="T45" fmla="*/ 211 h 21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2" h="211">
                  <a:moveTo>
                    <a:pt x="70" y="210"/>
                  </a:moveTo>
                  <a:lnTo>
                    <a:pt x="108" y="135"/>
                  </a:lnTo>
                  <a:lnTo>
                    <a:pt x="121" y="60"/>
                  </a:lnTo>
                  <a:lnTo>
                    <a:pt x="141" y="20"/>
                  </a:lnTo>
                  <a:lnTo>
                    <a:pt x="121" y="0"/>
                  </a:lnTo>
                  <a:lnTo>
                    <a:pt x="89" y="0"/>
                  </a:lnTo>
                  <a:lnTo>
                    <a:pt x="70" y="20"/>
                  </a:lnTo>
                  <a:lnTo>
                    <a:pt x="70" y="40"/>
                  </a:lnTo>
                  <a:lnTo>
                    <a:pt x="51" y="81"/>
                  </a:lnTo>
                  <a:lnTo>
                    <a:pt x="51" y="94"/>
                  </a:lnTo>
                  <a:lnTo>
                    <a:pt x="12" y="135"/>
                  </a:lnTo>
                  <a:lnTo>
                    <a:pt x="0" y="176"/>
                  </a:lnTo>
                  <a:lnTo>
                    <a:pt x="12" y="210"/>
                  </a:lnTo>
                  <a:lnTo>
                    <a:pt x="70" y="21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8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7" name="Freeform 10"/>
            <p:cNvSpPr>
              <a:spLocks/>
            </p:cNvSpPr>
            <p:nvPr/>
          </p:nvSpPr>
          <p:spPr bwMode="gray">
            <a:xfrm>
              <a:off x="1799127" y="3381284"/>
              <a:ext cx="952250" cy="796424"/>
            </a:xfrm>
            <a:custGeom>
              <a:avLst/>
              <a:gdLst>
                <a:gd name="T0" fmla="*/ 616 w 637"/>
                <a:gd name="T1" fmla="*/ 188 h 500"/>
                <a:gd name="T2" fmla="*/ 603 w 637"/>
                <a:gd name="T3" fmla="*/ 174 h 500"/>
                <a:gd name="T4" fmla="*/ 616 w 637"/>
                <a:gd name="T5" fmla="*/ 134 h 500"/>
                <a:gd name="T6" fmla="*/ 636 w 637"/>
                <a:gd name="T7" fmla="*/ 114 h 500"/>
                <a:gd name="T8" fmla="*/ 636 w 637"/>
                <a:gd name="T9" fmla="*/ 94 h 500"/>
                <a:gd name="T10" fmla="*/ 584 w 637"/>
                <a:gd name="T11" fmla="*/ 74 h 500"/>
                <a:gd name="T12" fmla="*/ 565 w 637"/>
                <a:gd name="T13" fmla="*/ 74 h 500"/>
                <a:gd name="T14" fmla="*/ 526 w 637"/>
                <a:gd name="T15" fmla="*/ 40 h 500"/>
                <a:gd name="T16" fmla="*/ 494 w 637"/>
                <a:gd name="T17" fmla="*/ 40 h 500"/>
                <a:gd name="T18" fmla="*/ 455 w 637"/>
                <a:gd name="T19" fmla="*/ 20 h 500"/>
                <a:gd name="T20" fmla="*/ 417 w 637"/>
                <a:gd name="T21" fmla="*/ 20 h 500"/>
                <a:gd name="T22" fmla="*/ 385 w 637"/>
                <a:gd name="T23" fmla="*/ 0 h 500"/>
                <a:gd name="T24" fmla="*/ 328 w 637"/>
                <a:gd name="T25" fmla="*/ 0 h 500"/>
                <a:gd name="T26" fmla="*/ 308 w 637"/>
                <a:gd name="T27" fmla="*/ 20 h 500"/>
                <a:gd name="T28" fmla="*/ 276 w 637"/>
                <a:gd name="T29" fmla="*/ 40 h 500"/>
                <a:gd name="T30" fmla="*/ 237 w 637"/>
                <a:gd name="T31" fmla="*/ 20 h 500"/>
                <a:gd name="T32" fmla="*/ 218 w 637"/>
                <a:gd name="T33" fmla="*/ 60 h 500"/>
                <a:gd name="T34" fmla="*/ 199 w 637"/>
                <a:gd name="T35" fmla="*/ 74 h 500"/>
                <a:gd name="T36" fmla="*/ 199 w 637"/>
                <a:gd name="T37" fmla="*/ 114 h 500"/>
                <a:gd name="T38" fmla="*/ 180 w 637"/>
                <a:gd name="T39" fmla="*/ 134 h 500"/>
                <a:gd name="T40" fmla="*/ 199 w 637"/>
                <a:gd name="T41" fmla="*/ 174 h 500"/>
                <a:gd name="T42" fmla="*/ 199 w 637"/>
                <a:gd name="T43" fmla="*/ 188 h 500"/>
                <a:gd name="T44" fmla="*/ 167 w 637"/>
                <a:gd name="T45" fmla="*/ 228 h 500"/>
                <a:gd name="T46" fmla="*/ 90 w 637"/>
                <a:gd name="T47" fmla="*/ 228 h 500"/>
                <a:gd name="T48" fmla="*/ 38 w 637"/>
                <a:gd name="T49" fmla="*/ 249 h 500"/>
                <a:gd name="T50" fmla="*/ 0 w 637"/>
                <a:gd name="T51" fmla="*/ 289 h 500"/>
                <a:gd name="T52" fmla="*/ 0 w 637"/>
                <a:gd name="T53" fmla="*/ 323 h 500"/>
                <a:gd name="T54" fmla="*/ 57 w 637"/>
                <a:gd name="T55" fmla="*/ 323 h 500"/>
                <a:gd name="T56" fmla="*/ 90 w 637"/>
                <a:gd name="T57" fmla="*/ 343 h 500"/>
                <a:gd name="T58" fmla="*/ 147 w 637"/>
                <a:gd name="T59" fmla="*/ 323 h 500"/>
                <a:gd name="T60" fmla="*/ 180 w 637"/>
                <a:gd name="T61" fmla="*/ 343 h 500"/>
                <a:gd name="T62" fmla="*/ 199 w 637"/>
                <a:gd name="T63" fmla="*/ 363 h 500"/>
                <a:gd name="T64" fmla="*/ 199 w 637"/>
                <a:gd name="T65" fmla="*/ 404 h 500"/>
                <a:gd name="T66" fmla="*/ 218 w 637"/>
                <a:gd name="T67" fmla="*/ 417 h 500"/>
                <a:gd name="T68" fmla="*/ 218 w 637"/>
                <a:gd name="T69" fmla="*/ 438 h 500"/>
                <a:gd name="T70" fmla="*/ 237 w 637"/>
                <a:gd name="T71" fmla="*/ 478 h 500"/>
                <a:gd name="T72" fmla="*/ 276 w 637"/>
                <a:gd name="T73" fmla="*/ 499 h 500"/>
                <a:gd name="T74" fmla="*/ 308 w 637"/>
                <a:gd name="T75" fmla="*/ 499 h 500"/>
                <a:gd name="T76" fmla="*/ 347 w 637"/>
                <a:gd name="T77" fmla="*/ 478 h 500"/>
                <a:gd name="T78" fmla="*/ 385 w 637"/>
                <a:gd name="T79" fmla="*/ 458 h 500"/>
                <a:gd name="T80" fmla="*/ 417 w 637"/>
                <a:gd name="T81" fmla="*/ 458 h 500"/>
                <a:gd name="T82" fmla="*/ 455 w 637"/>
                <a:gd name="T83" fmla="*/ 438 h 500"/>
                <a:gd name="T84" fmla="*/ 475 w 637"/>
                <a:gd name="T85" fmla="*/ 404 h 500"/>
                <a:gd name="T86" fmla="*/ 494 w 637"/>
                <a:gd name="T87" fmla="*/ 384 h 500"/>
                <a:gd name="T88" fmla="*/ 507 w 637"/>
                <a:gd name="T89" fmla="*/ 343 h 500"/>
                <a:gd name="T90" fmla="*/ 545 w 637"/>
                <a:gd name="T91" fmla="*/ 303 h 500"/>
                <a:gd name="T92" fmla="*/ 545 w 637"/>
                <a:gd name="T93" fmla="*/ 289 h 500"/>
                <a:gd name="T94" fmla="*/ 565 w 637"/>
                <a:gd name="T95" fmla="*/ 249 h 500"/>
                <a:gd name="T96" fmla="*/ 565 w 637"/>
                <a:gd name="T97" fmla="*/ 228 h 500"/>
                <a:gd name="T98" fmla="*/ 584 w 637"/>
                <a:gd name="T99" fmla="*/ 208 h 500"/>
                <a:gd name="T100" fmla="*/ 616 w 637"/>
                <a:gd name="T101" fmla="*/ 208 h 500"/>
                <a:gd name="T102" fmla="*/ 616 w 637"/>
                <a:gd name="T103" fmla="*/ 188 h 5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37"/>
                <a:gd name="T157" fmla="*/ 0 h 500"/>
                <a:gd name="T158" fmla="*/ 637 w 637"/>
                <a:gd name="T159" fmla="*/ 500 h 5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37" h="500">
                  <a:moveTo>
                    <a:pt x="616" y="188"/>
                  </a:moveTo>
                  <a:lnTo>
                    <a:pt x="603" y="174"/>
                  </a:lnTo>
                  <a:lnTo>
                    <a:pt x="616" y="134"/>
                  </a:lnTo>
                  <a:lnTo>
                    <a:pt x="636" y="114"/>
                  </a:lnTo>
                  <a:lnTo>
                    <a:pt x="636" y="94"/>
                  </a:lnTo>
                  <a:lnTo>
                    <a:pt x="584" y="74"/>
                  </a:lnTo>
                  <a:lnTo>
                    <a:pt x="565" y="74"/>
                  </a:lnTo>
                  <a:lnTo>
                    <a:pt x="526" y="40"/>
                  </a:lnTo>
                  <a:lnTo>
                    <a:pt x="494" y="40"/>
                  </a:lnTo>
                  <a:lnTo>
                    <a:pt x="455" y="20"/>
                  </a:lnTo>
                  <a:lnTo>
                    <a:pt x="417" y="20"/>
                  </a:lnTo>
                  <a:lnTo>
                    <a:pt x="385" y="0"/>
                  </a:lnTo>
                  <a:lnTo>
                    <a:pt x="328" y="0"/>
                  </a:lnTo>
                  <a:lnTo>
                    <a:pt x="308" y="20"/>
                  </a:lnTo>
                  <a:lnTo>
                    <a:pt x="276" y="40"/>
                  </a:lnTo>
                  <a:lnTo>
                    <a:pt x="237" y="20"/>
                  </a:lnTo>
                  <a:lnTo>
                    <a:pt x="218" y="60"/>
                  </a:lnTo>
                  <a:lnTo>
                    <a:pt x="199" y="74"/>
                  </a:lnTo>
                  <a:lnTo>
                    <a:pt x="199" y="114"/>
                  </a:lnTo>
                  <a:lnTo>
                    <a:pt x="180" y="134"/>
                  </a:lnTo>
                  <a:lnTo>
                    <a:pt x="199" y="174"/>
                  </a:lnTo>
                  <a:lnTo>
                    <a:pt x="199" y="188"/>
                  </a:lnTo>
                  <a:lnTo>
                    <a:pt x="167" y="228"/>
                  </a:lnTo>
                  <a:lnTo>
                    <a:pt x="90" y="228"/>
                  </a:lnTo>
                  <a:lnTo>
                    <a:pt x="38" y="249"/>
                  </a:lnTo>
                  <a:lnTo>
                    <a:pt x="0" y="289"/>
                  </a:lnTo>
                  <a:lnTo>
                    <a:pt x="0" y="323"/>
                  </a:lnTo>
                  <a:lnTo>
                    <a:pt x="57" y="323"/>
                  </a:lnTo>
                  <a:lnTo>
                    <a:pt x="90" y="343"/>
                  </a:lnTo>
                  <a:lnTo>
                    <a:pt x="147" y="323"/>
                  </a:lnTo>
                  <a:lnTo>
                    <a:pt x="180" y="343"/>
                  </a:lnTo>
                  <a:lnTo>
                    <a:pt x="199" y="363"/>
                  </a:lnTo>
                  <a:lnTo>
                    <a:pt x="199" y="404"/>
                  </a:lnTo>
                  <a:lnTo>
                    <a:pt x="218" y="417"/>
                  </a:lnTo>
                  <a:lnTo>
                    <a:pt x="218" y="438"/>
                  </a:lnTo>
                  <a:lnTo>
                    <a:pt x="237" y="478"/>
                  </a:lnTo>
                  <a:lnTo>
                    <a:pt x="276" y="499"/>
                  </a:lnTo>
                  <a:lnTo>
                    <a:pt x="308" y="499"/>
                  </a:lnTo>
                  <a:lnTo>
                    <a:pt x="347" y="478"/>
                  </a:lnTo>
                  <a:lnTo>
                    <a:pt x="385" y="458"/>
                  </a:lnTo>
                  <a:lnTo>
                    <a:pt x="417" y="458"/>
                  </a:lnTo>
                  <a:lnTo>
                    <a:pt x="455" y="438"/>
                  </a:lnTo>
                  <a:lnTo>
                    <a:pt x="475" y="404"/>
                  </a:lnTo>
                  <a:lnTo>
                    <a:pt x="494" y="384"/>
                  </a:lnTo>
                  <a:lnTo>
                    <a:pt x="507" y="343"/>
                  </a:lnTo>
                  <a:lnTo>
                    <a:pt x="545" y="303"/>
                  </a:lnTo>
                  <a:lnTo>
                    <a:pt x="545" y="289"/>
                  </a:lnTo>
                  <a:lnTo>
                    <a:pt x="565" y="249"/>
                  </a:lnTo>
                  <a:lnTo>
                    <a:pt x="565" y="228"/>
                  </a:lnTo>
                  <a:lnTo>
                    <a:pt x="584" y="208"/>
                  </a:lnTo>
                  <a:lnTo>
                    <a:pt x="616" y="208"/>
                  </a:lnTo>
                  <a:lnTo>
                    <a:pt x="616" y="188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8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8" name="Freeform 12"/>
            <p:cNvSpPr>
              <a:spLocks/>
            </p:cNvSpPr>
            <p:nvPr/>
          </p:nvSpPr>
          <p:spPr bwMode="gray">
            <a:xfrm>
              <a:off x="2706829" y="3096536"/>
              <a:ext cx="164932" cy="205676"/>
            </a:xfrm>
            <a:custGeom>
              <a:avLst/>
              <a:gdLst>
                <a:gd name="T0" fmla="*/ 71 w 111"/>
                <a:gd name="T1" fmla="*/ 128 h 129"/>
                <a:gd name="T2" fmla="*/ 110 w 111"/>
                <a:gd name="T3" fmla="*/ 53 h 129"/>
                <a:gd name="T4" fmla="*/ 90 w 111"/>
                <a:gd name="T5" fmla="*/ 33 h 129"/>
                <a:gd name="T6" fmla="*/ 51 w 111"/>
                <a:gd name="T7" fmla="*/ 0 h 129"/>
                <a:gd name="T8" fmla="*/ 32 w 111"/>
                <a:gd name="T9" fmla="*/ 0 h 129"/>
                <a:gd name="T10" fmla="*/ 32 w 111"/>
                <a:gd name="T11" fmla="*/ 33 h 129"/>
                <a:gd name="T12" fmla="*/ 12 w 111"/>
                <a:gd name="T13" fmla="*/ 53 h 129"/>
                <a:gd name="T14" fmla="*/ 0 w 111"/>
                <a:gd name="T15" fmla="*/ 53 h 129"/>
                <a:gd name="T16" fmla="*/ 0 w 111"/>
                <a:gd name="T17" fmla="*/ 74 h 129"/>
                <a:gd name="T18" fmla="*/ 12 w 111"/>
                <a:gd name="T19" fmla="*/ 94 h 129"/>
                <a:gd name="T20" fmla="*/ 12 w 111"/>
                <a:gd name="T21" fmla="*/ 114 h 129"/>
                <a:gd name="T22" fmla="*/ 71 w 111"/>
                <a:gd name="T23" fmla="*/ 128 h 1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1"/>
                <a:gd name="T37" fmla="*/ 0 h 129"/>
                <a:gd name="T38" fmla="*/ 111 w 111"/>
                <a:gd name="T39" fmla="*/ 129 h 12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1" h="129">
                  <a:moveTo>
                    <a:pt x="71" y="128"/>
                  </a:moveTo>
                  <a:lnTo>
                    <a:pt x="110" y="53"/>
                  </a:lnTo>
                  <a:lnTo>
                    <a:pt x="90" y="33"/>
                  </a:lnTo>
                  <a:lnTo>
                    <a:pt x="51" y="0"/>
                  </a:lnTo>
                  <a:lnTo>
                    <a:pt x="32" y="0"/>
                  </a:lnTo>
                  <a:lnTo>
                    <a:pt x="32" y="33"/>
                  </a:lnTo>
                  <a:lnTo>
                    <a:pt x="12" y="53"/>
                  </a:lnTo>
                  <a:lnTo>
                    <a:pt x="0" y="53"/>
                  </a:lnTo>
                  <a:lnTo>
                    <a:pt x="0" y="74"/>
                  </a:lnTo>
                  <a:lnTo>
                    <a:pt x="12" y="94"/>
                  </a:lnTo>
                  <a:lnTo>
                    <a:pt x="12" y="114"/>
                  </a:lnTo>
                  <a:lnTo>
                    <a:pt x="71" y="128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800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79" name="Freeform 13"/>
            <p:cNvSpPr>
              <a:spLocks/>
            </p:cNvSpPr>
            <p:nvPr/>
          </p:nvSpPr>
          <p:spPr bwMode="gray">
            <a:xfrm>
              <a:off x="2722706" y="3022945"/>
              <a:ext cx="280073" cy="182823"/>
            </a:xfrm>
            <a:custGeom>
              <a:avLst/>
              <a:gdLst>
                <a:gd name="T0" fmla="*/ 96 w 188"/>
                <a:gd name="T1" fmla="*/ 114 h 115"/>
                <a:gd name="T2" fmla="*/ 128 w 188"/>
                <a:gd name="T3" fmla="*/ 93 h 115"/>
                <a:gd name="T4" fmla="*/ 148 w 188"/>
                <a:gd name="T5" fmla="*/ 59 h 115"/>
                <a:gd name="T6" fmla="*/ 187 w 188"/>
                <a:gd name="T7" fmla="*/ 0 h 115"/>
                <a:gd name="T8" fmla="*/ 128 w 188"/>
                <a:gd name="T9" fmla="*/ 0 h 115"/>
                <a:gd name="T10" fmla="*/ 109 w 188"/>
                <a:gd name="T11" fmla="*/ 20 h 115"/>
                <a:gd name="T12" fmla="*/ 96 w 188"/>
                <a:gd name="T13" fmla="*/ 20 h 115"/>
                <a:gd name="T14" fmla="*/ 58 w 188"/>
                <a:gd name="T15" fmla="*/ 0 h 115"/>
                <a:gd name="T16" fmla="*/ 19 w 188"/>
                <a:gd name="T17" fmla="*/ 0 h 115"/>
                <a:gd name="T18" fmla="*/ 0 w 188"/>
                <a:gd name="T19" fmla="*/ 20 h 115"/>
                <a:gd name="T20" fmla="*/ 19 w 188"/>
                <a:gd name="T21" fmla="*/ 59 h 115"/>
                <a:gd name="T22" fmla="*/ 38 w 188"/>
                <a:gd name="T23" fmla="*/ 59 h 115"/>
                <a:gd name="T24" fmla="*/ 77 w 188"/>
                <a:gd name="T25" fmla="*/ 93 h 115"/>
                <a:gd name="T26" fmla="*/ 96 w 188"/>
                <a:gd name="T27" fmla="*/ 114 h 1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8"/>
                <a:gd name="T43" fmla="*/ 0 h 115"/>
                <a:gd name="T44" fmla="*/ 188 w 188"/>
                <a:gd name="T45" fmla="*/ 115 h 11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8" h="115">
                  <a:moveTo>
                    <a:pt x="96" y="114"/>
                  </a:moveTo>
                  <a:lnTo>
                    <a:pt x="128" y="93"/>
                  </a:lnTo>
                  <a:lnTo>
                    <a:pt x="148" y="59"/>
                  </a:lnTo>
                  <a:lnTo>
                    <a:pt x="187" y="0"/>
                  </a:lnTo>
                  <a:lnTo>
                    <a:pt x="128" y="0"/>
                  </a:lnTo>
                  <a:lnTo>
                    <a:pt x="109" y="20"/>
                  </a:lnTo>
                  <a:lnTo>
                    <a:pt x="96" y="20"/>
                  </a:lnTo>
                  <a:lnTo>
                    <a:pt x="58" y="0"/>
                  </a:lnTo>
                  <a:lnTo>
                    <a:pt x="19" y="0"/>
                  </a:lnTo>
                  <a:lnTo>
                    <a:pt x="0" y="20"/>
                  </a:lnTo>
                  <a:lnTo>
                    <a:pt x="19" y="59"/>
                  </a:lnTo>
                  <a:lnTo>
                    <a:pt x="38" y="59"/>
                  </a:lnTo>
                  <a:lnTo>
                    <a:pt x="77" y="93"/>
                  </a:lnTo>
                  <a:lnTo>
                    <a:pt x="96" y="11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800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80" name="Freeform 14"/>
            <p:cNvSpPr>
              <a:spLocks/>
            </p:cNvSpPr>
            <p:nvPr/>
          </p:nvSpPr>
          <p:spPr bwMode="gray">
            <a:xfrm>
              <a:off x="2494238" y="2866939"/>
              <a:ext cx="577781" cy="217103"/>
            </a:xfrm>
            <a:custGeom>
              <a:avLst/>
              <a:gdLst>
                <a:gd name="T0" fmla="*/ 386 w 387"/>
                <a:gd name="T1" fmla="*/ 0 h 136"/>
                <a:gd name="T2" fmla="*/ 366 w 387"/>
                <a:gd name="T3" fmla="*/ 0 h 136"/>
                <a:gd name="T4" fmla="*/ 328 w 387"/>
                <a:gd name="T5" fmla="*/ 40 h 136"/>
                <a:gd name="T6" fmla="*/ 289 w 387"/>
                <a:gd name="T7" fmla="*/ 40 h 136"/>
                <a:gd name="T8" fmla="*/ 276 w 387"/>
                <a:gd name="T9" fmla="*/ 40 h 136"/>
                <a:gd name="T10" fmla="*/ 257 w 387"/>
                <a:gd name="T11" fmla="*/ 60 h 136"/>
                <a:gd name="T12" fmla="*/ 218 w 387"/>
                <a:gd name="T13" fmla="*/ 60 h 136"/>
                <a:gd name="T14" fmla="*/ 238 w 387"/>
                <a:gd name="T15" fmla="*/ 20 h 136"/>
                <a:gd name="T16" fmla="*/ 218 w 387"/>
                <a:gd name="T17" fmla="*/ 20 h 136"/>
                <a:gd name="T18" fmla="*/ 180 w 387"/>
                <a:gd name="T19" fmla="*/ 40 h 136"/>
                <a:gd name="T20" fmla="*/ 167 w 387"/>
                <a:gd name="T21" fmla="*/ 60 h 136"/>
                <a:gd name="T22" fmla="*/ 109 w 387"/>
                <a:gd name="T23" fmla="*/ 40 h 136"/>
                <a:gd name="T24" fmla="*/ 90 w 387"/>
                <a:gd name="T25" fmla="*/ 40 h 136"/>
                <a:gd name="T26" fmla="*/ 70 w 387"/>
                <a:gd name="T27" fmla="*/ 20 h 136"/>
                <a:gd name="T28" fmla="*/ 38 w 387"/>
                <a:gd name="T29" fmla="*/ 20 h 136"/>
                <a:gd name="T30" fmla="*/ 19 w 387"/>
                <a:gd name="T31" fmla="*/ 40 h 136"/>
                <a:gd name="T32" fmla="*/ 19 w 387"/>
                <a:gd name="T33" fmla="*/ 74 h 136"/>
                <a:gd name="T34" fmla="*/ 0 w 387"/>
                <a:gd name="T35" fmla="*/ 94 h 136"/>
                <a:gd name="T36" fmla="*/ 19 w 387"/>
                <a:gd name="T37" fmla="*/ 114 h 136"/>
                <a:gd name="T38" fmla="*/ 19 w 387"/>
                <a:gd name="T39" fmla="*/ 135 h 136"/>
                <a:gd name="T40" fmla="*/ 57 w 387"/>
                <a:gd name="T41" fmla="*/ 135 h 136"/>
                <a:gd name="T42" fmla="*/ 90 w 387"/>
                <a:gd name="T43" fmla="*/ 94 h 136"/>
                <a:gd name="T44" fmla="*/ 167 w 387"/>
                <a:gd name="T45" fmla="*/ 114 h 136"/>
                <a:gd name="T46" fmla="*/ 167 w 387"/>
                <a:gd name="T47" fmla="*/ 135 h 136"/>
                <a:gd name="T48" fmla="*/ 180 w 387"/>
                <a:gd name="T49" fmla="*/ 135 h 136"/>
                <a:gd name="T50" fmla="*/ 199 w 387"/>
                <a:gd name="T51" fmla="*/ 114 h 136"/>
                <a:gd name="T52" fmla="*/ 238 w 387"/>
                <a:gd name="T53" fmla="*/ 114 h 136"/>
                <a:gd name="T54" fmla="*/ 276 w 387"/>
                <a:gd name="T55" fmla="*/ 135 h 136"/>
                <a:gd name="T56" fmla="*/ 289 w 387"/>
                <a:gd name="T57" fmla="*/ 135 h 136"/>
                <a:gd name="T58" fmla="*/ 308 w 387"/>
                <a:gd name="T59" fmla="*/ 114 h 136"/>
                <a:gd name="T60" fmla="*/ 366 w 387"/>
                <a:gd name="T61" fmla="*/ 114 h 136"/>
                <a:gd name="T62" fmla="*/ 386 w 387"/>
                <a:gd name="T63" fmla="*/ 60 h 136"/>
                <a:gd name="T64" fmla="*/ 386 w 387"/>
                <a:gd name="T65" fmla="*/ 0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87"/>
                <a:gd name="T100" fmla="*/ 0 h 136"/>
                <a:gd name="T101" fmla="*/ 387 w 387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87" h="136">
                  <a:moveTo>
                    <a:pt x="386" y="0"/>
                  </a:moveTo>
                  <a:lnTo>
                    <a:pt x="366" y="0"/>
                  </a:lnTo>
                  <a:lnTo>
                    <a:pt x="328" y="40"/>
                  </a:lnTo>
                  <a:lnTo>
                    <a:pt x="289" y="40"/>
                  </a:lnTo>
                  <a:lnTo>
                    <a:pt x="276" y="40"/>
                  </a:lnTo>
                  <a:lnTo>
                    <a:pt x="257" y="60"/>
                  </a:lnTo>
                  <a:lnTo>
                    <a:pt x="218" y="60"/>
                  </a:lnTo>
                  <a:lnTo>
                    <a:pt x="238" y="20"/>
                  </a:lnTo>
                  <a:lnTo>
                    <a:pt x="218" y="20"/>
                  </a:lnTo>
                  <a:lnTo>
                    <a:pt x="180" y="40"/>
                  </a:lnTo>
                  <a:lnTo>
                    <a:pt x="167" y="60"/>
                  </a:lnTo>
                  <a:lnTo>
                    <a:pt x="109" y="40"/>
                  </a:lnTo>
                  <a:lnTo>
                    <a:pt x="90" y="40"/>
                  </a:lnTo>
                  <a:lnTo>
                    <a:pt x="70" y="20"/>
                  </a:lnTo>
                  <a:lnTo>
                    <a:pt x="38" y="20"/>
                  </a:lnTo>
                  <a:lnTo>
                    <a:pt x="19" y="40"/>
                  </a:lnTo>
                  <a:lnTo>
                    <a:pt x="19" y="74"/>
                  </a:lnTo>
                  <a:lnTo>
                    <a:pt x="0" y="94"/>
                  </a:lnTo>
                  <a:lnTo>
                    <a:pt x="19" y="114"/>
                  </a:lnTo>
                  <a:lnTo>
                    <a:pt x="19" y="135"/>
                  </a:lnTo>
                  <a:lnTo>
                    <a:pt x="57" y="135"/>
                  </a:lnTo>
                  <a:lnTo>
                    <a:pt x="90" y="94"/>
                  </a:lnTo>
                  <a:lnTo>
                    <a:pt x="167" y="114"/>
                  </a:lnTo>
                  <a:lnTo>
                    <a:pt x="167" y="135"/>
                  </a:lnTo>
                  <a:lnTo>
                    <a:pt x="180" y="135"/>
                  </a:lnTo>
                  <a:lnTo>
                    <a:pt x="199" y="114"/>
                  </a:lnTo>
                  <a:lnTo>
                    <a:pt x="238" y="114"/>
                  </a:lnTo>
                  <a:lnTo>
                    <a:pt x="276" y="135"/>
                  </a:lnTo>
                  <a:lnTo>
                    <a:pt x="289" y="135"/>
                  </a:lnTo>
                  <a:lnTo>
                    <a:pt x="308" y="114"/>
                  </a:lnTo>
                  <a:lnTo>
                    <a:pt x="366" y="114"/>
                  </a:lnTo>
                  <a:lnTo>
                    <a:pt x="386" y="60"/>
                  </a:lnTo>
                  <a:lnTo>
                    <a:pt x="386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800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81" name="Freeform 15"/>
            <p:cNvSpPr>
              <a:spLocks/>
            </p:cNvSpPr>
            <p:nvPr/>
          </p:nvSpPr>
          <p:spPr bwMode="gray">
            <a:xfrm>
              <a:off x="2632730" y="2770494"/>
              <a:ext cx="414923" cy="217103"/>
            </a:xfrm>
            <a:custGeom>
              <a:avLst/>
              <a:gdLst>
                <a:gd name="T0" fmla="*/ 276 w 277"/>
                <a:gd name="T1" fmla="*/ 74 h 136"/>
                <a:gd name="T2" fmla="*/ 256 w 277"/>
                <a:gd name="T3" fmla="*/ 33 h 136"/>
                <a:gd name="T4" fmla="*/ 198 w 277"/>
                <a:gd name="T5" fmla="*/ 33 h 136"/>
                <a:gd name="T6" fmla="*/ 179 w 277"/>
                <a:gd name="T7" fmla="*/ 20 h 136"/>
                <a:gd name="T8" fmla="*/ 166 w 277"/>
                <a:gd name="T9" fmla="*/ 20 h 136"/>
                <a:gd name="T10" fmla="*/ 166 w 277"/>
                <a:gd name="T11" fmla="*/ 33 h 136"/>
                <a:gd name="T12" fmla="*/ 166 w 277"/>
                <a:gd name="T13" fmla="*/ 54 h 136"/>
                <a:gd name="T14" fmla="*/ 89 w 277"/>
                <a:gd name="T15" fmla="*/ 54 h 136"/>
                <a:gd name="T16" fmla="*/ 128 w 277"/>
                <a:gd name="T17" fmla="*/ 20 h 136"/>
                <a:gd name="T18" fmla="*/ 109 w 277"/>
                <a:gd name="T19" fmla="*/ 0 h 136"/>
                <a:gd name="T20" fmla="*/ 89 w 277"/>
                <a:gd name="T21" fmla="*/ 20 h 136"/>
                <a:gd name="T22" fmla="*/ 57 w 277"/>
                <a:gd name="T23" fmla="*/ 33 h 136"/>
                <a:gd name="T24" fmla="*/ 38 w 277"/>
                <a:gd name="T25" fmla="*/ 33 h 136"/>
                <a:gd name="T26" fmla="*/ 19 w 277"/>
                <a:gd name="T27" fmla="*/ 94 h 136"/>
                <a:gd name="T28" fmla="*/ 0 w 277"/>
                <a:gd name="T29" fmla="*/ 114 h 136"/>
                <a:gd name="T30" fmla="*/ 57 w 277"/>
                <a:gd name="T31" fmla="*/ 135 h 136"/>
                <a:gd name="T32" fmla="*/ 70 w 277"/>
                <a:gd name="T33" fmla="*/ 114 h 136"/>
                <a:gd name="T34" fmla="*/ 109 w 277"/>
                <a:gd name="T35" fmla="*/ 94 h 136"/>
                <a:gd name="T36" fmla="*/ 128 w 277"/>
                <a:gd name="T37" fmla="*/ 94 h 136"/>
                <a:gd name="T38" fmla="*/ 109 w 277"/>
                <a:gd name="T39" fmla="*/ 135 h 136"/>
                <a:gd name="T40" fmla="*/ 147 w 277"/>
                <a:gd name="T41" fmla="*/ 135 h 136"/>
                <a:gd name="T42" fmla="*/ 166 w 277"/>
                <a:gd name="T43" fmla="*/ 114 h 136"/>
                <a:gd name="T44" fmla="*/ 218 w 277"/>
                <a:gd name="T45" fmla="*/ 114 h 136"/>
                <a:gd name="T46" fmla="*/ 256 w 277"/>
                <a:gd name="T47" fmla="*/ 74 h 136"/>
                <a:gd name="T48" fmla="*/ 276 w 277"/>
                <a:gd name="T49" fmla="*/ 74 h 1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7"/>
                <a:gd name="T76" fmla="*/ 0 h 136"/>
                <a:gd name="T77" fmla="*/ 277 w 277"/>
                <a:gd name="T78" fmla="*/ 136 h 1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7" h="136">
                  <a:moveTo>
                    <a:pt x="276" y="74"/>
                  </a:moveTo>
                  <a:lnTo>
                    <a:pt x="256" y="33"/>
                  </a:lnTo>
                  <a:lnTo>
                    <a:pt x="198" y="33"/>
                  </a:lnTo>
                  <a:lnTo>
                    <a:pt x="179" y="20"/>
                  </a:lnTo>
                  <a:lnTo>
                    <a:pt x="166" y="20"/>
                  </a:lnTo>
                  <a:lnTo>
                    <a:pt x="166" y="33"/>
                  </a:lnTo>
                  <a:lnTo>
                    <a:pt x="166" y="54"/>
                  </a:lnTo>
                  <a:lnTo>
                    <a:pt x="89" y="54"/>
                  </a:lnTo>
                  <a:lnTo>
                    <a:pt x="128" y="20"/>
                  </a:lnTo>
                  <a:lnTo>
                    <a:pt x="109" y="0"/>
                  </a:lnTo>
                  <a:lnTo>
                    <a:pt x="89" y="20"/>
                  </a:lnTo>
                  <a:lnTo>
                    <a:pt x="57" y="33"/>
                  </a:lnTo>
                  <a:lnTo>
                    <a:pt x="38" y="33"/>
                  </a:lnTo>
                  <a:lnTo>
                    <a:pt x="19" y="94"/>
                  </a:lnTo>
                  <a:lnTo>
                    <a:pt x="0" y="114"/>
                  </a:lnTo>
                  <a:lnTo>
                    <a:pt x="57" y="135"/>
                  </a:lnTo>
                  <a:lnTo>
                    <a:pt x="70" y="114"/>
                  </a:lnTo>
                  <a:lnTo>
                    <a:pt x="109" y="94"/>
                  </a:lnTo>
                  <a:lnTo>
                    <a:pt x="128" y="94"/>
                  </a:lnTo>
                  <a:lnTo>
                    <a:pt x="109" y="135"/>
                  </a:lnTo>
                  <a:lnTo>
                    <a:pt x="147" y="135"/>
                  </a:lnTo>
                  <a:lnTo>
                    <a:pt x="166" y="114"/>
                  </a:lnTo>
                  <a:lnTo>
                    <a:pt x="218" y="114"/>
                  </a:lnTo>
                  <a:lnTo>
                    <a:pt x="256" y="74"/>
                  </a:lnTo>
                  <a:lnTo>
                    <a:pt x="276" y="7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800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82" name="Freeform 16"/>
            <p:cNvSpPr>
              <a:spLocks/>
            </p:cNvSpPr>
            <p:nvPr/>
          </p:nvSpPr>
          <p:spPr bwMode="gray">
            <a:xfrm>
              <a:off x="2682128" y="2666035"/>
              <a:ext cx="327789" cy="214817"/>
            </a:xfrm>
            <a:custGeom>
              <a:avLst/>
              <a:gdLst>
                <a:gd name="T0" fmla="*/ 219 w 220"/>
                <a:gd name="T1" fmla="*/ 114 h 136"/>
                <a:gd name="T2" fmla="*/ 199 w 220"/>
                <a:gd name="T3" fmla="*/ 40 h 136"/>
                <a:gd name="T4" fmla="*/ 180 w 220"/>
                <a:gd name="T5" fmla="*/ 20 h 136"/>
                <a:gd name="T6" fmla="*/ 141 w 220"/>
                <a:gd name="T7" fmla="*/ 20 h 136"/>
                <a:gd name="T8" fmla="*/ 90 w 220"/>
                <a:gd name="T9" fmla="*/ 0 h 136"/>
                <a:gd name="T10" fmla="*/ 70 w 220"/>
                <a:gd name="T11" fmla="*/ 0 h 136"/>
                <a:gd name="T12" fmla="*/ 51 w 220"/>
                <a:gd name="T13" fmla="*/ 20 h 136"/>
                <a:gd name="T14" fmla="*/ 32 w 220"/>
                <a:gd name="T15" fmla="*/ 60 h 136"/>
                <a:gd name="T16" fmla="*/ 0 w 220"/>
                <a:gd name="T17" fmla="*/ 114 h 136"/>
                <a:gd name="T18" fmla="*/ 19 w 220"/>
                <a:gd name="T19" fmla="*/ 114 h 136"/>
                <a:gd name="T20" fmla="*/ 51 w 220"/>
                <a:gd name="T21" fmla="*/ 101 h 136"/>
                <a:gd name="T22" fmla="*/ 70 w 220"/>
                <a:gd name="T23" fmla="*/ 81 h 136"/>
                <a:gd name="T24" fmla="*/ 90 w 220"/>
                <a:gd name="T25" fmla="*/ 101 h 136"/>
                <a:gd name="T26" fmla="*/ 51 w 220"/>
                <a:gd name="T27" fmla="*/ 135 h 136"/>
                <a:gd name="T28" fmla="*/ 128 w 220"/>
                <a:gd name="T29" fmla="*/ 135 h 136"/>
                <a:gd name="T30" fmla="*/ 128 w 220"/>
                <a:gd name="T31" fmla="*/ 101 h 136"/>
                <a:gd name="T32" fmla="*/ 141 w 220"/>
                <a:gd name="T33" fmla="*/ 101 h 136"/>
                <a:gd name="T34" fmla="*/ 161 w 220"/>
                <a:gd name="T35" fmla="*/ 114 h 136"/>
                <a:gd name="T36" fmla="*/ 219 w 220"/>
                <a:gd name="T37" fmla="*/ 114 h 1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0"/>
                <a:gd name="T58" fmla="*/ 0 h 136"/>
                <a:gd name="T59" fmla="*/ 220 w 220"/>
                <a:gd name="T60" fmla="*/ 136 h 1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0" h="136">
                  <a:moveTo>
                    <a:pt x="219" y="114"/>
                  </a:moveTo>
                  <a:lnTo>
                    <a:pt x="199" y="40"/>
                  </a:lnTo>
                  <a:lnTo>
                    <a:pt x="180" y="20"/>
                  </a:lnTo>
                  <a:lnTo>
                    <a:pt x="141" y="20"/>
                  </a:lnTo>
                  <a:lnTo>
                    <a:pt x="90" y="0"/>
                  </a:lnTo>
                  <a:lnTo>
                    <a:pt x="70" y="0"/>
                  </a:lnTo>
                  <a:lnTo>
                    <a:pt x="51" y="20"/>
                  </a:lnTo>
                  <a:lnTo>
                    <a:pt x="32" y="60"/>
                  </a:lnTo>
                  <a:lnTo>
                    <a:pt x="0" y="114"/>
                  </a:lnTo>
                  <a:lnTo>
                    <a:pt x="19" y="114"/>
                  </a:lnTo>
                  <a:lnTo>
                    <a:pt x="51" y="101"/>
                  </a:lnTo>
                  <a:lnTo>
                    <a:pt x="70" y="81"/>
                  </a:lnTo>
                  <a:lnTo>
                    <a:pt x="90" y="101"/>
                  </a:lnTo>
                  <a:lnTo>
                    <a:pt x="51" y="135"/>
                  </a:lnTo>
                  <a:lnTo>
                    <a:pt x="128" y="135"/>
                  </a:lnTo>
                  <a:lnTo>
                    <a:pt x="128" y="101"/>
                  </a:lnTo>
                  <a:lnTo>
                    <a:pt x="141" y="101"/>
                  </a:lnTo>
                  <a:lnTo>
                    <a:pt x="161" y="114"/>
                  </a:lnTo>
                  <a:lnTo>
                    <a:pt x="219" y="11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800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83" name="Freeform 17"/>
            <p:cNvSpPr>
              <a:spLocks/>
            </p:cNvSpPr>
            <p:nvPr/>
          </p:nvSpPr>
          <p:spPr bwMode="gray">
            <a:xfrm>
              <a:off x="2469538" y="2498402"/>
              <a:ext cx="385879" cy="463914"/>
            </a:xfrm>
            <a:custGeom>
              <a:avLst/>
              <a:gdLst>
                <a:gd name="T0" fmla="*/ 257 w 258"/>
                <a:gd name="T1" fmla="*/ 94 h 291"/>
                <a:gd name="T2" fmla="*/ 199 w 258"/>
                <a:gd name="T3" fmla="*/ 60 h 291"/>
                <a:gd name="T4" fmla="*/ 186 w 258"/>
                <a:gd name="T5" fmla="*/ 60 h 291"/>
                <a:gd name="T6" fmla="*/ 147 w 258"/>
                <a:gd name="T7" fmla="*/ 20 h 291"/>
                <a:gd name="T8" fmla="*/ 89 w 258"/>
                <a:gd name="T9" fmla="*/ 0 h 291"/>
                <a:gd name="T10" fmla="*/ 0 w 258"/>
                <a:gd name="T11" fmla="*/ 0 h 291"/>
                <a:gd name="T12" fmla="*/ 0 w 258"/>
                <a:gd name="T13" fmla="*/ 40 h 291"/>
                <a:gd name="T14" fmla="*/ 0 w 258"/>
                <a:gd name="T15" fmla="*/ 80 h 291"/>
                <a:gd name="T16" fmla="*/ 19 w 258"/>
                <a:gd name="T17" fmla="*/ 155 h 291"/>
                <a:gd name="T18" fmla="*/ 19 w 258"/>
                <a:gd name="T19" fmla="*/ 195 h 291"/>
                <a:gd name="T20" fmla="*/ 57 w 258"/>
                <a:gd name="T21" fmla="*/ 249 h 291"/>
                <a:gd name="T22" fmla="*/ 57 w 258"/>
                <a:gd name="T23" fmla="*/ 269 h 291"/>
                <a:gd name="T24" fmla="*/ 89 w 258"/>
                <a:gd name="T25" fmla="*/ 269 h 291"/>
                <a:gd name="T26" fmla="*/ 109 w 258"/>
                <a:gd name="T27" fmla="*/ 290 h 291"/>
                <a:gd name="T28" fmla="*/ 128 w 258"/>
                <a:gd name="T29" fmla="*/ 290 h 291"/>
                <a:gd name="T30" fmla="*/ 147 w 258"/>
                <a:gd name="T31" fmla="*/ 269 h 291"/>
                <a:gd name="T32" fmla="*/ 167 w 258"/>
                <a:gd name="T33" fmla="*/ 209 h 291"/>
                <a:gd name="T34" fmla="*/ 199 w 258"/>
                <a:gd name="T35" fmla="*/ 155 h 291"/>
                <a:gd name="T36" fmla="*/ 218 w 258"/>
                <a:gd name="T37" fmla="*/ 114 h 291"/>
                <a:gd name="T38" fmla="*/ 237 w 258"/>
                <a:gd name="T39" fmla="*/ 94 h 291"/>
                <a:gd name="T40" fmla="*/ 257 w 258"/>
                <a:gd name="T41" fmla="*/ 94 h 2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8"/>
                <a:gd name="T64" fmla="*/ 0 h 291"/>
                <a:gd name="T65" fmla="*/ 258 w 258"/>
                <a:gd name="T66" fmla="*/ 291 h 2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8" h="291">
                  <a:moveTo>
                    <a:pt x="257" y="94"/>
                  </a:moveTo>
                  <a:lnTo>
                    <a:pt x="199" y="60"/>
                  </a:lnTo>
                  <a:lnTo>
                    <a:pt x="186" y="60"/>
                  </a:lnTo>
                  <a:lnTo>
                    <a:pt x="147" y="20"/>
                  </a:lnTo>
                  <a:lnTo>
                    <a:pt x="89" y="0"/>
                  </a:lnTo>
                  <a:lnTo>
                    <a:pt x="0" y="0"/>
                  </a:lnTo>
                  <a:lnTo>
                    <a:pt x="0" y="40"/>
                  </a:lnTo>
                  <a:lnTo>
                    <a:pt x="0" y="80"/>
                  </a:lnTo>
                  <a:lnTo>
                    <a:pt x="19" y="155"/>
                  </a:lnTo>
                  <a:lnTo>
                    <a:pt x="19" y="195"/>
                  </a:lnTo>
                  <a:lnTo>
                    <a:pt x="57" y="249"/>
                  </a:lnTo>
                  <a:lnTo>
                    <a:pt x="57" y="269"/>
                  </a:lnTo>
                  <a:lnTo>
                    <a:pt x="89" y="269"/>
                  </a:lnTo>
                  <a:lnTo>
                    <a:pt x="109" y="290"/>
                  </a:lnTo>
                  <a:lnTo>
                    <a:pt x="128" y="290"/>
                  </a:lnTo>
                  <a:lnTo>
                    <a:pt x="147" y="269"/>
                  </a:lnTo>
                  <a:lnTo>
                    <a:pt x="167" y="209"/>
                  </a:lnTo>
                  <a:lnTo>
                    <a:pt x="199" y="155"/>
                  </a:lnTo>
                  <a:lnTo>
                    <a:pt x="218" y="114"/>
                  </a:lnTo>
                  <a:lnTo>
                    <a:pt x="237" y="94"/>
                  </a:lnTo>
                  <a:lnTo>
                    <a:pt x="257" y="9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800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84" name="Freeform 18"/>
            <p:cNvSpPr>
              <a:spLocks/>
            </p:cNvSpPr>
            <p:nvPr/>
          </p:nvSpPr>
          <p:spPr bwMode="gray">
            <a:xfrm>
              <a:off x="2126393" y="2435563"/>
              <a:ext cx="491684" cy="796424"/>
            </a:xfrm>
            <a:custGeom>
              <a:avLst/>
              <a:gdLst>
                <a:gd name="T0" fmla="*/ 249 w 328"/>
                <a:gd name="T1" fmla="*/ 0 h 500"/>
                <a:gd name="T2" fmla="*/ 237 w 328"/>
                <a:gd name="T3" fmla="*/ 20 h 500"/>
                <a:gd name="T4" fmla="*/ 217 w 328"/>
                <a:gd name="T5" fmla="*/ 20 h 500"/>
                <a:gd name="T6" fmla="*/ 198 w 328"/>
                <a:gd name="T7" fmla="*/ 40 h 500"/>
                <a:gd name="T8" fmla="*/ 179 w 328"/>
                <a:gd name="T9" fmla="*/ 81 h 500"/>
                <a:gd name="T10" fmla="*/ 179 w 328"/>
                <a:gd name="T11" fmla="*/ 114 h 500"/>
                <a:gd name="T12" fmla="*/ 159 w 328"/>
                <a:gd name="T13" fmla="*/ 175 h 500"/>
                <a:gd name="T14" fmla="*/ 159 w 328"/>
                <a:gd name="T15" fmla="*/ 209 h 500"/>
                <a:gd name="T16" fmla="*/ 140 w 328"/>
                <a:gd name="T17" fmla="*/ 229 h 500"/>
                <a:gd name="T18" fmla="*/ 89 w 328"/>
                <a:gd name="T19" fmla="*/ 249 h 500"/>
                <a:gd name="T20" fmla="*/ 51 w 328"/>
                <a:gd name="T21" fmla="*/ 270 h 500"/>
                <a:gd name="T22" fmla="*/ 19 w 328"/>
                <a:gd name="T23" fmla="*/ 310 h 500"/>
                <a:gd name="T24" fmla="*/ 0 w 328"/>
                <a:gd name="T25" fmla="*/ 385 h 500"/>
                <a:gd name="T26" fmla="*/ 19 w 328"/>
                <a:gd name="T27" fmla="*/ 458 h 500"/>
                <a:gd name="T28" fmla="*/ 19 w 328"/>
                <a:gd name="T29" fmla="*/ 478 h 500"/>
                <a:gd name="T30" fmla="*/ 32 w 328"/>
                <a:gd name="T31" fmla="*/ 478 h 500"/>
                <a:gd name="T32" fmla="*/ 70 w 328"/>
                <a:gd name="T33" fmla="*/ 499 h 500"/>
                <a:gd name="T34" fmla="*/ 109 w 328"/>
                <a:gd name="T35" fmla="*/ 499 h 500"/>
                <a:gd name="T36" fmla="*/ 140 w 328"/>
                <a:gd name="T37" fmla="*/ 458 h 500"/>
                <a:gd name="T38" fmla="*/ 140 w 328"/>
                <a:gd name="T39" fmla="*/ 438 h 500"/>
                <a:gd name="T40" fmla="*/ 127 w 328"/>
                <a:gd name="T41" fmla="*/ 424 h 500"/>
                <a:gd name="T42" fmla="*/ 127 w 328"/>
                <a:gd name="T43" fmla="*/ 405 h 500"/>
                <a:gd name="T44" fmla="*/ 140 w 328"/>
                <a:gd name="T45" fmla="*/ 385 h 500"/>
                <a:gd name="T46" fmla="*/ 179 w 328"/>
                <a:gd name="T47" fmla="*/ 405 h 500"/>
                <a:gd name="T48" fmla="*/ 249 w 328"/>
                <a:gd name="T49" fmla="*/ 385 h 500"/>
                <a:gd name="T50" fmla="*/ 288 w 328"/>
                <a:gd name="T51" fmla="*/ 344 h 500"/>
                <a:gd name="T52" fmla="*/ 307 w 328"/>
                <a:gd name="T53" fmla="*/ 324 h 500"/>
                <a:gd name="T54" fmla="*/ 307 w 328"/>
                <a:gd name="T55" fmla="*/ 290 h 500"/>
                <a:gd name="T56" fmla="*/ 327 w 328"/>
                <a:gd name="T57" fmla="*/ 270 h 500"/>
                <a:gd name="T58" fmla="*/ 327 w 328"/>
                <a:gd name="T59" fmla="*/ 249 h 500"/>
                <a:gd name="T60" fmla="*/ 288 w 328"/>
                <a:gd name="T61" fmla="*/ 195 h 500"/>
                <a:gd name="T62" fmla="*/ 288 w 328"/>
                <a:gd name="T63" fmla="*/ 155 h 500"/>
                <a:gd name="T64" fmla="*/ 269 w 328"/>
                <a:gd name="T65" fmla="*/ 81 h 500"/>
                <a:gd name="T66" fmla="*/ 269 w 328"/>
                <a:gd name="T67" fmla="*/ 40 h 500"/>
                <a:gd name="T68" fmla="*/ 269 w 328"/>
                <a:gd name="T69" fmla="*/ 0 h 500"/>
                <a:gd name="T70" fmla="*/ 249 w 328"/>
                <a:gd name="T71" fmla="*/ 0 h 5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8"/>
                <a:gd name="T109" fmla="*/ 0 h 500"/>
                <a:gd name="T110" fmla="*/ 328 w 328"/>
                <a:gd name="T111" fmla="*/ 500 h 50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8" h="500">
                  <a:moveTo>
                    <a:pt x="249" y="0"/>
                  </a:moveTo>
                  <a:lnTo>
                    <a:pt x="237" y="20"/>
                  </a:lnTo>
                  <a:lnTo>
                    <a:pt x="217" y="20"/>
                  </a:lnTo>
                  <a:lnTo>
                    <a:pt x="198" y="40"/>
                  </a:lnTo>
                  <a:lnTo>
                    <a:pt x="179" y="81"/>
                  </a:lnTo>
                  <a:lnTo>
                    <a:pt x="179" y="114"/>
                  </a:lnTo>
                  <a:lnTo>
                    <a:pt x="159" y="175"/>
                  </a:lnTo>
                  <a:lnTo>
                    <a:pt x="159" y="209"/>
                  </a:lnTo>
                  <a:lnTo>
                    <a:pt x="140" y="229"/>
                  </a:lnTo>
                  <a:lnTo>
                    <a:pt x="89" y="249"/>
                  </a:lnTo>
                  <a:lnTo>
                    <a:pt x="51" y="270"/>
                  </a:lnTo>
                  <a:lnTo>
                    <a:pt x="19" y="310"/>
                  </a:lnTo>
                  <a:lnTo>
                    <a:pt x="0" y="385"/>
                  </a:lnTo>
                  <a:lnTo>
                    <a:pt x="19" y="458"/>
                  </a:lnTo>
                  <a:lnTo>
                    <a:pt x="19" y="478"/>
                  </a:lnTo>
                  <a:lnTo>
                    <a:pt x="32" y="478"/>
                  </a:lnTo>
                  <a:lnTo>
                    <a:pt x="70" y="499"/>
                  </a:lnTo>
                  <a:lnTo>
                    <a:pt x="109" y="499"/>
                  </a:lnTo>
                  <a:lnTo>
                    <a:pt x="140" y="458"/>
                  </a:lnTo>
                  <a:lnTo>
                    <a:pt x="140" y="438"/>
                  </a:lnTo>
                  <a:lnTo>
                    <a:pt x="127" y="424"/>
                  </a:lnTo>
                  <a:lnTo>
                    <a:pt x="127" y="405"/>
                  </a:lnTo>
                  <a:lnTo>
                    <a:pt x="140" y="385"/>
                  </a:lnTo>
                  <a:lnTo>
                    <a:pt x="179" y="405"/>
                  </a:lnTo>
                  <a:lnTo>
                    <a:pt x="249" y="385"/>
                  </a:lnTo>
                  <a:lnTo>
                    <a:pt x="288" y="344"/>
                  </a:lnTo>
                  <a:lnTo>
                    <a:pt x="307" y="324"/>
                  </a:lnTo>
                  <a:lnTo>
                    <a:pt x="307" y="290"/>
                  </a:lnTo>
                  <a:lnTo>
                    <a:pt x="327" y="270"/>
                  </a:lnTo>
                  <a:lnTo>
                    <a:pt x="327" y="249"/>
                  </a:lnTo>
                  <a:lnTo>
                    <a:pt x="288" y="195"/>
                  </a:lnTo>
                  <a:lnTo>
                    <a:pt x="288" y="155"/>
                  </a:lnTo>
                  <a:lnTo>
                    <a:pt x="269" y="81"/>
                  </a:lnTo>
                  <a:lnTo>
                    <a:pt x="269" y="40"/>
                  </a:lnTo>
                  <a:lnTo>
                    <a:pt x="269" y="0"/>
                  </a:lnTo>
                  <a:lnTo>
                    <a:pt x="249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800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85" name="Freeform 19"/>
            <p:cNvSpPr>
              <a:spLocks/>
            </p:cNvSpPr>
            <p:nvPr/>
          </p:nvSpPr>
          <p:spPr bwMode="gray">
            <a:xfrm>
              <a:off x="1938502" y="2269592"/>
              <a:ext cx="598526" cy="911831"/>
            </a:xfrm>
            <a:custGeom>
              <a:avLst/>
              <a:gdLst>
                <a:gd name="T0" fmla="*/ 128 w 399"/>
                <a:gd name="T1" fmla="*/ 0 h 573"/>
                <a:gd name="T2" fmla="*/ 128 w 399"/>
                <a:gd name="T3" fmla="*/ 60 h 573"/>
                <a:gd name="T4" fmla="*/ 109 w 399"/>
                <a:gd name="T5" fmla="*/ 134 h 573"/>
                <a:gd name="T6" fmla="*/ 90 w 399"/>
                <a:gd name="T7" fmla="*/ 194 h 573"/>
                <a:gd name="T8" fmla="*/ 57 w 399"/>
                <a:gd name="T9" fmla="*/ 228 h 573"/>
                <a:gd name="T10" fmla="*/ 19 w 399"/>
                <a:gd name="T11" fmla="*/ 248 h 573"/>
                <a:gd name="T12" fmla="*/ 0 w 399"/>
                <a:gd name="T13" fmla="*/ 269 h 573"/>
                <a:gd name="T14" fmla="*/ 38 w 399"/>
                <a:gd name="T15" fmla="*/ 269 h 573"/>
                <a:gd name="T16" fmla="*/ 57 w 399"/>
                <a:gd name="T17" fmla="*/ 289 h 573"/>
                <a:gd name="T18" fmla="*/ 57 w 399"/>
                <a:gd name="T19" fmla="*/ 309 h 573"/>
                <a:gd name="T20" fmla="*/ 38 w 399"/>
                <a:gd name="T21" fmla="*/ 343 h 573"/>
                <a:gd name="T22" fmla="*/ 57 w 399"/>
                <a:gd name="T23" fmla="*/ 404 h 573"/>
                <a:gd name="T24" fmla="*/ 90 w 399"/>
                <a:gd name="T25" fmla="*/ 424 h 573"/>
                <a:gd name="T26" fmla="*/ 109 w 399"/>
                <a:gd name="T27" fmla="*/ 404 h 573"/>
                <a:gd name="T28" fmla="*/ 128 w 399"/>
                <a:gd name="T29" fmla="*/ 424 h 573"/>
                <a:gd name="T30" fmla="*/ 128 w 399"/>
                <a:gd name="T31" fmla="*/ 437 h 573"/>
                <a:gd name="T32" fmla="*/ 109 w 399"/>
                <a:gd name="T33" fmla="*/ 458 h 573"/>
                <a:gd name="T34" fmla="*/ 90 w 399"/>
                <a:gd name="T35" fmla="*/ 498 h 573"/>
                <a:gd name="T36" fmla="*/ 109 w 399"/>
                <a:gd name="T37" fmla="*/ 538 h 573"/>
                <a:gd name="T38" fmla="*/ 147 w 399"/>
                <a:gd name="T39" fmla="*/ 572 h 573"/>
                <a:gd name="T40" fmla="*/ 167 w 399"/>
                <a:gd name="T41" fmla="*/ 572 h 573"/>
                <a:gd name="T42" fmla="*/ 147 w 399"/>
                <a:gd name="T43" fmla="*/ 498 h 573"/>
                <a:gd name="T44" fmla="*/ 167 w 399"/>
                <a:gd name="T45" fmla="*/ 424 h 573"/>
                <a:gd name="T46" fmla="*/ 199 w 399"/>
                <a:gd name="T47" fmla="*/ 383 h 573"/>
                <a:gd name="T48" fmla="*/ 237 w 399"/>
                <a:gd name="T49" fmla="*/ 363 h 573"/>
                <a:gd name="T50" fmla="*/ 288 w 399"/>
                <a:gd name="T51" fmla="*/ 343 h 573"/>
                <a:gd name="T52" fmla="*/ 307 w 399"/>
                <a:gd name="T53" fmla="*/ 323 h 573"/>
                <a:gd name="T54" fmla="*/ 307 w 399"/>
                <a:gd name="T55" fmla="*/ 289 h 573"/>
                <a:gd name="T56" fmla="*/ 327 w 399"/>
                <a:gd name="T57" fmla="*/ 228 h 573"/>
                <a:gd name="T58" fmla="*/ 327 w 399"/>
                <a:gd name="T59" fmla="*/ 194 h 573"/>
                <a:gd name="T60" fmla="*/ 346 w 399"/>
                <a:gd name="T61" fmla="*/ 154 h 573"/>
                <a:gd name="T62" fmla="*/ 365 w 399"/>
                <a:gd name="T63" fmla="*/ 134 h 573"/>
                <a:gd name="T64" fmla="*/ 385 w 399"/>
                <a:gd name="T65" fmla="*/ 134 h 573"/>
                <a:gd name="T66" fmla="*/ 398 w 399"/>
                <a:gd name="T67" fmla="*/ 113 h 573"/>
                <a:gd name="T68" fmla="*/ 385 w 399"/>
                <a:gd name="T69" fmla="*/ 113 h 573"/>
                <a:gd name="T70" fmla="*/ 346 w 399"/>
                <a:gd name="T71" fmla="*/ 93 h 573"/>
                <a:gd name="T72" fmla="*/ 288 w 399"/>
                <a:gd name="T73" fmla="*/ 80 h 573"/>
                <a:gd name="T74" fmla="*/ 257 w 399"/>
                <a:gd name="T75" fmla="*/ 60 h 573"/>
                <a:gd name="T76" fmla="*/ 237 w 399"/>
                <a:gd name="T77" fmla="*/ 93 h 573"/>
                <a:gd name="T78" fmla="*/ 237 w 399"/>
                <a:gd name="T79" fmla="*/ 60 h 573"/>
                <a:gd name="T80" fmla="*/ 199 w 399"/>
                <a:gd name="T81" fmla="*/ 40 h 573"/>
                <a:gd name="T82" fmla="*/ 180 w 399"/>
                <a:gd name="T83" fmla="*/ 20 h 573"/>
                <a:gd name="T84" fmla="*/ 128 w 399"/>
                <a:gd name="T85" fmla="*/ 0 h 57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9"/>
                <a:gd name="T130" fmla="*/ 0 h 573"/>
                <a:gd name="T131" fmla="*/ 399 w 399"/>
                <a:gd name="T132" fmla="*/ 573 h 57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9" h="573">
                  <a:moveTo>
                    <a:pt x="128" y="0"/>
                  </a:moveTo>
                  <a:lnTo>
                    <a:pt x="128" y="60"/>
                  </a:lnTo>
                  <a:lnTo>
                    <a:pt x="109" y="134"/>
                  </a:lnTo>
                  <a:lnTo>
                    <a:pt x="90" y="194"/>
                  </a:lnTo>
                  <a:lnTo>
                    <a:pt x="57" y="228"/>
                  </a:lnTo>
                  <a:lnTo>
                    <a:pt x="19" y="248"/>
                  </a:lnTo>
                  <a:lnTo>
                    <a:pt x="0" y="269"/>
                  </a:lnTo>
                  <a:lnTo>
                    <a:pt x="38" y="269"/>
                  </a:lnTo>
                  <a:lnTo>
                    <a:pt x="57" y="289"/>
                  </a:lnTo>
                  <a:lnTo>
                    <a:pt x="57" y="309"/>
                  </a:lnTo>
                  <a:lnTo>
                    <a:pt x="38" y="343"/>
                  </a:lnTo>
                  <a:lnTo>
                    <a:pt x="57" y="404"/>
                  </a:lnTo>
                  <a:lnTo>
                    <a:pt x="90" y="424"/>
                  </a:lnTo>
                  <a:lnTo>
                    <a:pt x="109" y="404"/>
                  </a:lnTo>
                  <a:lnTo>
                    <a:pt x="128" y="424"/>
                  </a:lnTo>
                  <a:lnTo>
                    <a:pt x="128" y="437"/>
                  </a:lnTo>
                  <a:lnTo>
                    <a:pt x="109" y="458"/>
                  </a:lnTo>
                  <a:lnTo>
                    <a:pt x="90" y="498"/>
                  </a:lnTo>
                  <a:lnTo>
                    <a:pt x="109" y="538"/>
                  </a:lnTo>
                  <a:lnTo>
                    <a:pt x="147" y="572"/>
                  </a:lnTo>
                  <a:lnTo>
                    <a:pt x="167" y="572"/>
                  </a:lnTo>
                  <a:lnTo>
                    <a:pt x="147" y="498"/>
                  </a:lnTo>
                  <a:lnTo>
                    <a:pt x="167" y="424"/>
                  </a:lnTo>
                  <a:lnTo>
                    <a:pt x="199" y="383"/>
                  </a:lnTo>
                  <a:lnTo>
                    <a:pt x="237" y="363"/>
                  </a:lnTo>
                  <a:lnTo>
                    <a:pt x="288" y="343"/>
                  </a:lnTo>
                  <a:lnTo>
                    <a:pt x="307" y="323"/>
                  </a:lnTo>
                  <a:lnTo>
                    <a:pt x="307" y="289"/>
                  </a:lnTo>
                  <a:lnTo>
                    <a:pt x="327" y="228"/>
                  </a:lnTo>
                  <a:lnTo>
                    <a:pt x="327" y="194"/>
                  </a:lnTo>
                  <a:lnTo>
                    <a:pt x="346" y="154"/>
                  </a:lnTo>
                  <a:lnTo>
                    <a:pt x="365" y="134"/>
                  </a:lnTo>
                  <a:lnTo>
                    <a:pt x="385" y="134"/>
                  </a:lnTo>
                  <a:lnTo>
                    <a:pt x="398" y="113"/>
                  </a:lnTo>
                  <a:lnTo>
                    <a:pt x="385" y="113"/>
                  </a:lnTo>
                  <a:lnTo>
                    <a:pt x="346" y="93"/>
                  </a:lnTo>
                  <a:lnTo>
                    <a:pt x="288" y="80"/>
                  </a:lnTo>
                  <a:lnTo>
                    <a:pt x="257" y="60"/>
                  </a:lnTo>
                  <a:lnTo>
                    <a:pt x="237" y="93"/>
                  </a:lnTo>
                  <a:lnTo>
                    <a:pt x="237" y="60"/>
                  </a:lnTo>
                  <a:lnTo>
                    <a:pt x="199" y="40"/>
                  </a:lnTo>
                  <a:lnTo>
                    <a:pt x="180" y="20"/>
                  </a:lnTo>
                  <a:lnTo>
                    <a:pt x="128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800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86" name="Freeform 21"/>
            <p:cNvSpPr>
              <a:spLocks/>
            </p:cNvSpPr>
            <p:nvPr/>
          </p:nvSpPr>
          <p:spPr bwMode="gray">
            <a:xfrm>
              <a:off x="1612117" y="3322684"/>
              <a:ext cx="635870" cy="581607"/>
            </a:xfrm>
            <a:custGeom>
              <a:avLst/>
              <a:gdLst>
                <a:gd name="T0" fmla="*/ 128 w 425"/>
                <a:gd name="T1" fmla="*/ 13 h 365"/>
                <a:gd name="T2" fmla="*/ 128 w 425"/>
                <a:gd name="T3" fmla="*/ 54 h 365"/>
                <a:gd name="T4" fmla="*/ 109 w 425"/>
                <a:gd name="T5" fmla="*/ 94 h 365"/>
                <a:gd name="T6" fmla="*/ 77 w 425"/>
                <a:gd name="T7" fmla="*/ 114 h 365"/>
                <a:gd name="T8" fmla="*/ 57 w 425"/>
                <a:gd name="T9" fmla="*/ 148 h 365"/>
                <a:gd name="T10" fmla="*/ 19 w 425"/>
                <a:gd name="T11" fmla="*/ 189 h 365"/>
                <a:gd name="T12" fmla="*/ 0 w 425"/>
                <a:gd name="T13" fmla="*/ 249 h 365"/>
                <a:gd name="T14" fmla="*/ 0 w 425"/>
                <a:gd name="T15" fmla="*/ 282 h 365"/>
                <a:gd name="T16" fmla="*/ 38 w 425"/>
                <a:gd name="T17" fmla="*/ 303 h 365"/>
                <a:gd name="T18" fmla="*/ 109 w 425"/>
                <a:gd name="T19" fmla="*/ 364 h 365"/>
                <a:gd name="T20" fmla="*/ 147 w 425"/>
                <a:gd name="T21" fmla="*/ 364 h 365"/>
                <a:gd name="T22" fmla="*/ 186 w 425"/>
                <a:gd name="T23" fmla="*/ 323 h 365"/>
                <a:gd name="T24" fmla="*/ 237 w 425"/>
                <a:gd name="T25" fmla="*/ 303 h 365"/>
                <a:gd name="T26" fmla="*/ 314 w 425"/>
                <a:gd name="T27" fmla="*/ 303 h 365"/>
                <a:gd name="T28" fmla="*/ 346 w 425"/>
                <a:gd name="T29" fmla="*/ 262 h 365"/>
                <a:gd name="T30" fmla="*/ 346 w 425"/>
                <a:gd name="T31" fmla="*/ 249 h 365"/>
                <a:gd name="T32" fmla="*/ 327 w 425"/>
                <a:gd name="T33" fmla="*/ 208 h 365"/>
                <a:gd name="T34" fmla="*/ 346 w 425"/>
                <a:gd name="T35" fmla="*/ 189 h 365"/>
                <a:gd name="T36" fmla="*/ 346 w 425"/>
                <a:gd name="T37" fmla="*/ 148 h 365"/>
                <a:gd name="T38" fmla="*/ 366 w 425"/>
                <a:gd name="T39" fmla="*/ 135 h 365"/>
                <a:gd name="T40" fmla="*/ 385 w 425"/>
                <a:gd name="T41" fmla="*/ 94 h 365"/>
                <a:gd name="T42" fmla="*/ 424 w 425"/>
                <a:gd name="T43" fmla="*/ 114 h 365"/>
                <a:gd name="T44" fmla="*/ 424 w 425"/>
                <a:gd name="T45" fmla="*/ 54 h 365"/>
                <a:gd name="T46" fmla="*/ 404 w 425"/>
                <a:gd name="T47" fmla="*/ 13 h 365"/>
                <a:gd name="T48" fmla="*/ 327 w 425"/>
                <a:gd name="T49" fmla="*/ 0 h 365"/>
                <a:gd name="T50" fmla="*/ 295 w 425"/>
                <a:gd name="T51" fmla="*/ 13 h 365"/>
                <a:gd name="T52" fmla="*/ 276 w 425"/>
                <a:gd name="T53" fmla="*/ 33 h 365"/>
                <a:gd name="T54" fmla="*/ 237 w 425"/>
                <a:gd name="T55" fmla="*/ 13 h 365"/>
                <a:gd name="T56" fmla="*/ 218 w 425"/>
                <a:gd name="T57" fmla="*/ 0 h 365"/>
                <a:gd name="T58" fmla="*/ 186 w 425"/>
                <a:gd name="T59" fmla="*/ 0 h 365"/>
                <a:gd name="T60" fmla="*/ 147 w 425"/>
                <a:gd name="T61" fmla="*/ 13 h 365"/>
                <a:gd name="T62" fmla="*/ 128 w 425"/>
                <a:gd name="T63" fmla="*/ 13 h 36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5"/>
                <a:gd name="T97" fmla="*/ 0 h 365"/>
                <a:gd name="T98" fmla="*/ 425 w 425"/>
                <a:gd name="T99" fmla="*/ 365 h 36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5" h="365">
                  <a:moveTo>
                    <a:pt x="128" y="13"/>
                  </a:moveTo>
                  <a:lnTo>
                    <a:pt x="128" y="54"/>
                  </a:lnTo>
                  <a:lnTo>
                    <a:pt x="109" y="94"/>
                  </a:lnTo>
                  <a:lnTo>
                    <a:pt x="77" y="114"/>
                  </a:lnTo>
                  <a:lnTo>
                    <a:pt x="57" y="148"/>
                  </a:lnTo>
                  <a:lnTo>
                    <a:pt x="19" y="189"/>
                  </a:lnTo>
                  <a:lnTo>
                    <a:pt x="0" y="249"/>
                  </a:lnTo>
                  <a:lnTo>
                    <a:pt x="0" y="282"/>
                  </a:lnTo>
                  <a:lnTo>
                    <a:pt x="38" y="303"/>
                  </a:lnTo>
                  <a:lnTo>
                    <a:pt x="109" y="364"/>
                  </a:lnTo>
                  <a:lnTo>
                    <a:pt x="147" y="364"/>
                  </a:lnTo>
                  <a:lnTo>
                    <a:pt x="186" y="323"/>
                  </a:lnTo>
                  <a:lnTo>
                    <a:pt x="237" y="303"/>
                  </a:lnTo>
                  <a:lnTo>
                    <a:pt x="314" y="303"/>
                  </a:lnTo>
                  <a:lnTo>
                    <a:pt x="346" y="262"/>
                  </a:lnTo>
                  <a:lnTo>
                    <a:pt x="346" y="249"/>
                  </a:lnTo>
                  <a:lnTo>
                    <a:pt x="327" y="208"/>
                  </a:lnTo>
                  <a:lnTo>
                    <a:pt x="346" y="189"/>
                  </a:lnTo>
                  <a:lnTo>
                    <a:pt x="346" y="148"/>
                  </a:lnTo>
                  <a:lnTo>
                    <a:pt x="366" y="135"/>
                  </a:lnTo>
                  <a:lnTo>
                    <a:pt x="385" y="94"/>
                  </a:lnTo>
                  <a:lnTo>
                    <a:pt x="424" y="114"/>
                  </a:lnTo>
                  <a:lnTo>
                    <a:pt x="424" y="54"/>
                  </a:lnTo>
                  <a:lnTo>
                    <a:pt x="404" y="13"/>
                  </a:lnTo>
                  <a:lnTo>
                    <a:pt x="327" y="0"/>
                  </a:lnTo>
                  <a:lnTo>
                    <a:pt x="295" y="13"/>
                  </a:lnTo>
                  <a:lnTo>
                    <a:pt x="276" y="33"/>
                  </a:lnTo>
                  <a:lnTo>
                    <a:pt x="237" y="13"/>
                  </a:lnTo>
                  <a:lnTo>
                    <a:pt x="218" y="0"/>
                  </a:lnTo>
                  <a:lnTo>
                    <a:pt x="186" y="0"/>
                  </a:lnTo>
                  <a:lnTo>
                    <a:pt x="147" y="13"/>
                  </a:lnTo>
                  <a:lnTo>
                    <a:pt x="128" y="13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800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87" name="Freeform 22"/>
            <p:cNvSpPr>
              <a:spLocks/>
            </p:cNvSpPr>
            <p:nvPr/>
          </p:nvSpPr>
          <p:spPr bwMode="gray">
            <a:xfrm>
              <a:off x="1334249" y="3630986"/>
              <a:ext cx="548737" cy="668447"/>
            </a:xfrm>
            <a:custGeom>
              <a:avLst/>
              <a:gdLst>
                <a:gd name="T0" fmla="*/ 218 w 367"/>
                <a:gd name="T1" fmla="*/ 13 h 419"/>
                <a:gd name="T2" fmla="*/ 205 w 367"/>
                <a:gd name="T3" fmla="*/ 13 h 419"/>
                <a:gd name="T4" fmla="*/ 186 w 367"/>
                <a:gd name="T5" fmla="*/ 0 h 419"/>
                <a:gd name="T6" fmla="*/ 166 w 367"/>
                <a:gd name="T7" fmla="*/ 0 h 419"/>
                <a:gd name="T8" fmla="*/ 147 w 367"/>
                <a:gd name="T9" fmla="*/ 13 h 419"/>
                <a:gd name="T10" fmla="*/ 109 w 367"/>
                <a:gd name="T11" fmla="*/ 33 h 419"/>
                <a:gd name="T12" fmla="*/ 57 w 367"/>
                <a:gd name="T13" fmla="*/ 13 h 419"/>
                <a:gd name="T14" fmla="*/ 19 w 367"/>
                <a:gd name="T15" fmla="*/ 13 h 419"/>
                <a:gd name="T16" fmla="*/ 0 w 367"/>
                <a:gd name="T17" fmla="*/ 33 h 419"/>
                <a:gd name="T18" fmla="*/ 0 w 367"/>
                <a:gd name="T19" fmla="*/ 94 h 419"/>
                <a:gd name="T20" fmla="*/ 19 w 367"/>
                <a:gd name="T21" fmla="*/ 114 h 419"/>
                <a:gd name="T22" fmla="*/ 19 w 367"/>
                <a:gd name="T23" fmla="*/ 148 h 419"/>
                <a:gd name="T24" fmla="*/ 0 w 367"/>
                <a:gd name="T25" fmla="*/ 189 h 419"/>
                <a:gd name="T26" fmla="*/ 0 w 367"/>
                <a:gd name="T27" fmla="*/ 304 h 419"/>
                <a:gd name="T28" fmla="*/ 19 w 367"/>
                <a:gd name="T29" fmla="*/ 324 h 419"/>
                <a:gd name="T30" fmla="*/ 96 w 367"/>
                <a:gd name="T31" fmla="*/ 324 h 419"/>
                <a:gd name="T32" fmla="*/ 109 w 367"/>
                <a:gd name="T33" fmla="*/ 344 h 419"/>
                <a:gd name="T34" fmla="*/ 128 w 367"/>
                <a:gd name="T35" fmla="*/ 397 h 419"/>
                <a:gd name="T36" fmla="*/ 147 w 367"/>
                <a:gd name="T37" fmla="*/ 418 h 419"/>
                <a:gd name="T38" fmla="*/ 186 w 367"/>
                <a:gd name="T39" fmla="*/ 418 h 419"/>
                <a:gd name="T40" fmla="*/ 186 w 367"/>
                <a:gd name="T41" fmla="*/ 397 h 419"/>
                <a:gd name="T42" fmla="*/ 218 w 367"/>
                <a:gd name="T43" fmla="*/ 344 h 419"/>
                <a:gd name="T44" fmla="*/ 237 w 367"/>
                <a:gd name="T45" fmla="*/ 324 h 419"/>
                <a:gd name="T46" fmla="*/ 295 w 367"/>
                <a:gd name="T47" fmla="*/ 263 h 419"/>
                <a:gd name="T48" fmla="*/ 327 w 367"/>
                <a:gd name="T49" fmla="*/ 209 h 419"/>
                <a:gd name="T50" fmla="*/ 366 w 367"/>
                <a:gd name="T51" fmla="*/ 148 h 419"/>
                <a:gd name="T52" fmla="*/ 366 w 367"/>
                <a:gd name="T53" fmla="*/ 114 h 419"/>
                <a:gd name="T54" fmla="*/ 327 w 367"/>
                <a:gd name="T55" fmla="*/ 114 h 419"/>
                <a:gd name="T56" fmla="*/ 256 w 367"/>
                <a:gd name="T57" fmla="*/ 54 h 419"/>
                <a:gd name="T58" fmla="*/ 218 w 367"/>
                <a:gd name="T59" fmla="*/ 33 h 419"/>
                <a:gd name="T60" fmla="*/ 218 w 367"/>
                <a:gd name="T61" fmla="*/ 13 h 41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67"/>
                <a:gd name="T94" fmla="*/ 0 h 419"/>
                <a:gd name="T95" fmla="*/ 367 w 367"/>
                <a:gd name="T96" fmla="*/ 419 h 41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67" h="419">
                  <a:moveTo>
                    <a:pt x="218" y="13"/>
                  </a:moveTo>
                  <a:lnTo>
                    <a:pt x="205" y="13"/>
                  </a:lnTo>
                  <a:lnTo>
                    <a:pt x="186" y="0"/>
                  </a:lnTo>
                  <a:lnTo>
                    <a:pt x="166" y="0"/>
                  </a:lnTo>
                  <a:lnTo>
                    <a:pt x="147" y="13"/>
                  </a:lnTo>
                  <a:lnTo>
                    <a:pt x="109" y="33"/>
                  </a:lnTo>
                  <a:lnTo>
                    <a:pt x="57" y="13"/>
                  </a:lnTo>
                  <a:lnTo>
                    <a:pt x="19" y="13"/>
                  </a:lnTo>
                  <a:lnTo>
                    <a:pt x="0" y="33"/>
                  </a:lnTo>
                  <a:lnTo>
                    <a:pt x="0" y="94"/>
                  </a:lnTo>
                  <a:lnTo>
                    <a:pt x="19" y="114"/>
                  </a:lnTo>
                  <a:lnTo>
                    <a:pt x="19" y="148"/>
                  </a:lnTo>
                  <a:lnTo>
                    <a:pt x="0" y="189"/>
                  </a:lnTo>
                  <a:lnTo>
                    <a:pt x="0" y="304"/>
                  </a:lnTo>
                  <a:lnTo>
                    <a:pt x="19" y="324"/>
                  </a:lnTo>
                  <a:lnTo>
                    <a:pt x="96" y="324"/>
                  </a:lnTo>
                  <a:lnTo>
                    <a:pt x="109" y="344"/>
                  </a:lnTo>
                  <a:lnTo>
                    <a:pt x="128" y="397"/>
                  </a:lnTo>
                  <a:lnTo>
                    <a:pt x="147" y="418"/>
                  </a:lnTo>
                  <a:lnTo>
                    <a:pt x="186" y="418"/>
                  </a:lnTo>
                  <a:lnTo>
                    <a:pt x="186" y="397"/>
                  </a:lnTo>
                  <a:lnTo>
                    <a:pt x="218" y="344"/>
                  </a:lnTo>
                  <a:lnTo>
                    <a:pt x="237" y="324"/>
                  </a:lnTo>
                  <a:lnTo>
                    <a:pt x="295" y="263"/>
                  </a:lnTo>
                  <a:lnTo>
                    <a:pt x="327" y="209"/>
                  </a:lnTo>
                  <a:lnTo>
                    <a:pt x="366" y="148"/>
                  </a:lnTo>
                  <a:lnTo>
                    <a:pt x="366" y="114"/>
                  </a:lnTo>
                  <a:lnTo>
                    <a:pt x="327" y="114"/>
                  </a:lnTo>
                  <a:lnTo>
                    <a:pt x="256" y="54"/>
                  </a:lnTo>
                  <a:lnTo>
                    <a:pt x="218" y="33"/>
                  </a:lnTo>
                  <a:lnTo>
                    <a:pt x="218" y="13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800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88" name="Freeform 23"/>
            <p:cNvSpPr>
              <a:spLocks/>
            </p:cNvSpPr>
            <p:nvPr/>
          </p:nvSpPr>
          <p:spPr bwMode="gray">
            <a:xfrm>
              <a:off x="1015803" y="2760168"/>
              <a:ext cx="923205" cy="1062660"/>
            </a:xfrm>
            <a:custGeom>
              <a:avLst/>
              <a:gdLst>
                <a:gd name="T0" fmla="*/ 616 w 617"/>
                <a:gd name="T1" fmla="*/ 147 h 668"/>
                <a:gd name="T2" fmla="*/ 288 w 617"/>
                <a:gd name="T3" fmla="*/ 134 h 668"/>
                <a:gd name="T4" fmla="*/ 249 w 617"/>
                <a:gd name="T5" fmla="*/ 114 h 668"/>
                <a:gd name="T6" fmla="*/ 237 w 617"/>
                <a:gd name="T7" fmla="*/ 94 h 668"/>
                <a:gd name="T8" fmla="*/ 218 w 617"/>
                <a:gd name="T9" fmla="*/ 54 h 668"/>
                <a:gd name="T10" fmla="*/ 179 w 617"/>
                <a:gd name="T11" fmla="*/ 0 h 668"/>
                <a:gd name="T12" fmla="*/ 179 w 617"/>
                <a:gd name="T13" fmla="*/ 33 h 668"/>
                <a:gd name="T14" fmla="*/ 160 w 617"/>
                <a:gd name="T15" fmla="*/ 74 h 668"/>
                <a:gd name="T16" fmla="*/ 160 w 617"/>
                <a:gd name="T17" fmla="*/ 114 h 668"/>
                <a:gd name="T18" fmla="*/ 12 w 617"/>
                <a:gd name="T19" fmla="*/ 114 h 668"/>
                <a:gd name="T20" fmla="*/ 0 w 617"/>
                <a:gd name="T21" fmla="*/ 147 h 668"/>
                <a:gd name="T22" fmla="*/ 0 w 617"/>
                <a:gd name="T23" fmla="*/ 249 h 668"/>
                <a:gd name="T24" fmla="*/ 89 w 617"/>
                <a:gd name="T25" fmla="*/ 262 h 668"/>
                <a:gd name="T26" fmla="*/ 89 w 617"/>
                <a:gd name="T27" fmla="*/ 343 h 668"/>
                <a:gd name="T28" fmla="*/ 51 w 617"/>
                <a:gd name="T29" fmla="*/ 417 h 668"/>
                <a:gd name="T30" fmla="*/ 70 w 617"/>
                <a:gd name="T31" fmla="*/ 478 h 668"/>
                <a:gd name="T32" fmla="*/ 51 w 617"/>
                <a:gd name="T33" fmla="*/ 498 h 668"/>
                <a:gd name="T34" fmla="*/ 70 w 617"/>
                <a:gd name="T35" fmla="*/ 532 h 668"/>
                <a:gd name="T36" fmla="*/ 70 w 617"/>
                <a:gd name="T37" fmla="*/ 572 h 668"/>
                <a:gd name="T38" fmla="*/ 160 w 617"/>
                <a:gd name="T39" fmla="*/ 592 h 668"/>
                <a:gd name="T40" fmla="*/ 199 w 617"/>
                <a:gd name="T41" fmla="*/ 592 h 668"/>
                <a:gd name="T42" fmla="*/ 199 w 617"/>
                <a:gd name="T43" fmla="*/ 612 h 668"/>
                <a:gd name="T44" fmla="*/ 218 w 617"/>
                <a:gd name="T45" fmla="*/ 646 h 668"/>
                <a:gd name="T46" fmla="*/ 249 w 617"/>
                <a:gd name="T47" fmla="*/ 667 h 668"/>
                <a:gd name="T48" fmla="*/ 249 w 617"/>
                <a:gd name="T49" fmla="*/ 646 h 668"/>
                <a:gd name="T50" fmla="*/ 269 w 617"/>
                <a:gd name="T51" fmla="*/ 626 h 668"/>
                <a:gd name="T52" fmla="*/ 307 w 617"/>
                <a:gd name="T53" fmla="*/ 626 h 668"/>
                <a:gd name="T54" fmla="*/ 358 w 617"/>
                <a:gd name="T55" fmla="*/ 646 h 668"/>
                <a:gd name="T56" fmla="*/ 397 w 617"/>
                <a:gd name="T57" fmla="*/ 626 h 668"/>
                <a:gd name="T58" fmla="*/ 416 w 617"/>
                <a:gd name="T59" fmla="*/ 612 h 668"/>
                <a:gd name="T60" fmla="*/ 436 w 617"/>
                <a:gd name="T61" fmla="*/ 612 h 668"/>
                <a:gd name="T62" fmla="*/ 455 w 617"/>
                <a:gd name="T63" fmla="*/ 626 h 668"/>
                <a:gd name="T64" fmla="*/ 468 w 617"/>
                <a:gd name="T65" fmla="*/ 626 h 668"/>
                <a:gd name="T66" fmla="*/ 468 w 617"/>
                <a:gd name="T67" fmla="*/ 612 h 668"/>
                <a:gd name="T68" fmla="*/ 487 w 617"/>
                <a:gd name="T69" fmla="*/ 553 h 668"/>
                <a:gd name="T70" fmla="*/ 526 w 617"/>
                <a:gd name="T71" fmla="*/ 512 h 668"/>
                <a:gd name="T72" fmla="*/ 545 w 617"/>
                <a:gd name="T73" fmla="*/ 478 h 668"/>
                <a:gd name="T74" fmla="*/ 577 w 617"/>
                <a:gd name="T75" fmla="*/ 458 h 668"/>
                <a:gd name="T76" fmla="*/ 596 w 617"/>
                <a:gd name="T77" fmla="*/ 417 h 668"/>
                <a:gd name="T78" fmla="*/ 596 w 617"/>
                <a:gd name="T79" fmla="*/ 377 h 668"/>
                <a:gd name="T80" fmla="*/ 616 w 617"/>
                <a:gd name="T81" fmla="*/ 323 h 668"/>
                <a:gd name="T82" fmla="*/ 596 w 617"/>
                <a:gd name="T83" fmla="*/ 262 h 668"/>
                <a:gd name="T84" fmla="*/ 596 w 617"/>
                <a:gd name="T85" fmla="*/ 208 h 668"/>
                <a:gd name="T86" fmla="*/ 616 w 617"/>
                <a:gd name="T87" fmla="*/ 147 h 66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17"/>
                <a:gd name="T133" fmla="*/ 0 h 668"/>
                <a:gd name="T134" fmla="*/ 617 w 617"/>
                <a:gd name="T135" fmla="*/ 668 h 66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17" h="668">
                  <a:moveTo>
                    <a:pt x="616" y="147"/>
                  </a:moveTo>
                  <a:lnTo>
                    <a:pt x="288" y="134"/>
                  </a:lnTo>
                  <a:lnTo>
                    <a:pt x="249" y="114"/>
                  </a:lnTo>
                  <a:lnTo>
                    <a:pt x="237" y="94"/>
                  </a:lnTo>
                  <a:lnTo>
                    <a:pt x="218" y="54"/>
                  </a:lnTo>
                  <a:lnTo>
                    <a:pt x="179" y="0"/>
                  </a:lnTo>
                  <a:lnTo>
                    <a:pt x="179" y="33"/>
                  </a:lnTo>
                  <a:lnTo>
                    <a:pt x="160" y="74"/>
                  </a:lnTo>
                  <a:lnTo>
                    <a:pt x="160" y="114"/>
                  </a:lnTo>
                  <a:lnTo>
                    <a:pt x="12" y="114"/>
                  </a:lnTo>
                  <a:lnTo>
                    <a:pt x="0" y="147"/>
                  </a:lnTo>
                  <a:lnTo>
                    <a:pt x="0" y="249"/>
                  </a:lnTo>
                  <a:lnTo>
                    <a:pt x="89" y="262"/>
                  </a:lnTo>
                  <a:lnTo>
                    <a:pt x="89" y="343"/>
                  </a:lnTo>
                  <a:lnTo>
                    <a:pt x="51" y="417"/>
                  </a:lnTo>
                  <a:lnTo>
                    <a:pt x="70" y="478"/>
                  </a:lnTo>
                  <a:lnTo>
                    <a:pt x="51" y="498"/>
                  </a:lnTo>
                  <a:lnTo>
                    <a:pt x="70" y="532"/>
                  </a:lnTo>
                  <a:lnTo>
                    <a:pt x="70" y="572"/>
                  </a:lnTo>
                  <a:lnTo>
                    <a:pt x="160" y="592"/>
                  </a:lnTo>
                  <a:lnTo>
                    <a:pt x="199" y="592"/>
                  </a:lnTo>
                  <a:lnTo>
                    <a:pt x="199" y="612"/>
                  </a:lnTo>
                  <a:lnTo>
                    <a:pt x="218" y="646"/>
                  </a:lnTo>
                  <a:lnTo>
                    <a:pt x="249" y="667"/>
                  </a:lnTo>
                  <a:lnTo>
                    <a:pt x="249" y="646"/>
                  </a:lnTo>
                  <a:lnTo>
                    <a:pt x="269" y="626"/>
                  </a:lnTo>
                  <a:lnTo>
                    <a:pt x="307" y="626"/>
                  </a:lnTo>
                  <a:lnTo>
                    <a:pt x="358" y="646"/>
                  </a:lnTo>
                  <a:lnTo>
                    <a:pt x="397" y="626"/>
                  </a:lnTo>
                  <a:lnTo>
                    <a:pt x="416" y="612"/>
                  </a:lnTo>
                  <a:lnTo>
                    <a:pt x="436" y="612"/>
                  </a:lnTo>
                  <a:lnTo>
                    <a:pt x="455" y="626"/>
                  </a:lnTo>
                  <a:lnTo>
                    <a:pt x="468" y="626"/>
                  </a:lnTo>
                  <a:lnTo>
                    <a:pt x="468" y="612"/>
                  </a:lnTo>
                  <a:lnTo>
                    <a:pt x="487" y="553"/>
                  </a:lnTo>
                  <a:lnTo>
                    <a:pt x="526" y="512"/>
                  </a:lnTo>
                  <a:lnTo>
                    <a:pt x="545" y="478"/>
                  </a:lnTo>
                  <a:lnTo>
                    <a:pt x="577" y="458"/>
                  </a:lnTo>
                  <a:lnTo>
                    <a:pt x="596" y="417"/>
                  </a:lnTo>
                  <a:lnTo>
                    <a:pt x="596" y="377"/>
                  </a:lnTo>
                  <a:lnTo>
                    <a:pt x="616" y="323"/>
                  </a:lnTo>
                  <a:lnTo>
                    <a:pt x="596" y="262"/>
                  </a:lnTo>
                  <a:lnTo>
                    <a:pt x="596" y="208"/>
                  </a:lnTo>
                  <a:lnTo>
                    <a:pt x="616" y="147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800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89" name="Freeform 24"/>
            <p:cNvSpPr>
              <a:spLocks/>
            </p:cNvSpPr>
            <p:nvPr/>
          </p:nvSpPr>
          <p:spPr bwMode="gray">
            <a:xfrm>
              <a:off x="618850" y="2827536"/>
              <a:ext cx="606826" cy="578179"/>
            </a:xfrm>
            <a:custGeom>
              <a:avLst/>
              <a:gdLst>
                <a:gd name="T0" fmla="*/ 327 w 406"/>
                <a:gd name="T1" fmla="*/ 60 h 364"/>
                <a:gd name="T2" fmla="*/ 295 w 406"/>
                <a:gd name="T3" fmla="*/ 60 h 364"/>
                <a:gd name="T4" fmla="*/ 276 w 406"/>
                <a:gd name="T5" fmla="*/ 80 h 364"/>
                <a:gd name="T6" fmla="*/ 257 w 406"/>
                <a:gd name="T7" fmla="*/ 80 h 364"/>
                <a:gd name="T8" fmla="*/ 257 w 406"/>
                <a:gd name="T9" fmla="*/ 40 h 364"/>
                <a:gd name="T10" fmla="*/ 237 w 406"/>
                <a:gd name="T11" fmla="*/ 20 h 364"/>
                <a:gd name="T12" fmla="*/ 218 w 406"/>
                <a:gd name="T13" fmla="*/ 20 h 364"/>
                <a:gd name="T14" fmla="*/ 186 w 406"/>
                <a:gd name="T15" fmla="*/ 0 h 364"/>
                <a:gd name="T16" fmla="*/ 147 w 406"/>
                <a:gd name="T17" fmla="*/ 20 h 364"/>
                <a:gd name="T18" fmla="*/ 147 w 406"/>
                <a:gd name="T19" fmla="*/ 40 h 364"/>
                <a:gd name="T20" fmla="*/ 128 w 406"/>
                <a:gd name="T21" fmla="*/ 60 h 364"/>
                <a:gd name="T22" fmla="*/ 96 w 406"/>
                <a:gd name="T23" fmla="*/ 80 h 364"/>
                <a:gd name="T24" fmla="*/ 96 w 406"/>
                <a:gd name="T25" fmla="*/ 93 h 364"/>
                <a:gd name="T26" fmla="*/ 38 w 406"/>
                <a:gd name="T27" fmla="*/ 113 h 364"/>
                <a:gd name="T28" fmla="*/ 0 w 406"/>
                <a:gd name="T29" fmla="*/ 154 h 364"/>
                <a:gd name="T30" fmla="*/ 19 w 406"/>
                <a:gd name="T31" fmla="*/ 174 h 364"/>
                <a:gd name="T32" fmla="*/ 57 w 406"/>
                <a:gd name="T33" fmla="*/ 154 h 364"/>
                <a:gd name="T34" fmla="*/ 77 w 406"/>
                <a:gd name="T35" fmla="*/ 154 h 364"/>
                <a:gd name="T36" fmla="*/ 96 w 406"/>
                <a:gd name="T37" fmla="*/ 174 h 364"/>
                <a:gd name="T38" fmla="*/ 96 w 406"/>
                <a:gd name="T39" fmla="*/ 228 h 364"/>
                <a:gd name="T40" fmla="*/ 128 w 406"/>
                <a:gd name="T41" fmla="*/ 288 h 364"/>
                <a:gd name="T42" fmla="*/ 205 w 406"/>
                <a:gd name="T43" fmla="*/ 309 h 364"/>
                <a:gd name="T44" fmla="*/ 237 w 406"/>
                <a:gd name="T45" fmla="*/ 322 h 364"/>
                <a:gd name="T46" fmla="*/ 327 w 406"/>
                <a:gd name="T47" fmla="*/ 342 h 364"/>
                <a:gd name="T48" fmla="*/ 366 w 406"/>
                <a:gd name="T49" fmla="*/ 363 h 364"/>
                <a:gd name="T50" fmla="*/ 405 w 406"/>
                <a:gd name="T51" fmla="*/ 288 h 364"/>
                <a:gd name="T52" fmla="*/ 405 w 406"/>
                <a:gd name="T53" fmla="*/ 208 h 364"/>
                <a:gd name="T54" fmla="*/ 315 w 406"/>
                <a:gd name="T55" fmla="*/ 194 h 364"/>
                <a:gd name="T56" fmla="*/ 315 w 406"/>
                <a:gd name="T57" fmla="*/ 93 h 364"/>
                <a:gd name="T58" fmla="*/ 327 w 406"/>
                <a:gd name="T59" fmla="*/ 60 h 36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06"/>
                <a:gd name="T91" fmla="*/ 0 h 364"/>
                <a:gd name="T92" fmla="*/ 406 w 406"/>
                <a:gd name="T93" fmla="*/ 364 h 36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06" h="364">
                  <a:moveTo>
                    <a:pt x="327" y="60"/>
                  </a:moveTo>
                  <a:lnTo>
                    <a:pt x="295" y="60"/>
                  </a:lnTo>
                  <a:lnTo>
                    <a:pt x="276" y="80"/>
                  </a:lnTo>
                  <a:lnTo>
                    <a:pt x="257" y="80"/>
                  </a:lnTo>
                  <a:lnTo>
                    <a:pt x="257" y="40"/>
                  </a:lnTo>
                  <a:lnTo>
                    <a:pt x="237" y="20"/>
                  </a:lnTo>
                  <a:lnTo>
                    <a:pt x="218" y="20"/>
                  </a:lnTo>
                  <a:lnTo>
                    <a:pt x="186" y="0"/>
                  </a:lnTo>
                  <a:lnTo>
                    <a:pt x="147" y="20"/>
                  </a:lnTo>
                  <a:lnTo>
                    <a:pt x="147" y="40"/>
                  </a:lnTo>
                  <a:lnTo>
                    <a:pt x="128" y="60"/>
                  </a:lnTo>
                  <a:lnTo>
                    <a:pt x="96" y="80"/>
                  </a:lnTo>
                  <a:lnTo>
                    <a:pt x="96" y="93"/>
                  </a:lnTo>
                  <a:lnTo>
                    <a:pt x="38" y="113"/>
                  </a:lnTo>
                  <a:lnTo>
                    <a:pt x="0" y="154"/>
                  </a:lnTo>
                  <a:lnTo>
                    <a:pt x="19" y="174"/>
                  </a:lnTo>
                  <a:lnTo>
                    <a:pt x="57" y="154"/>
                  </a:lnTo>
                  <a:lnTo>
                    <a:pt x="77" y="154"/>
                  </a:lnTo>
                  <a:lnTo>
                    <a:pt x="96" y="174"/>
                  </a:lnTo>
                  <a:lnTo>
                    <a:pt x="96" y="228"/>
                  </a:lnTo>
                  <a:lnTo>
                    <a:pt x="128" y="288"/>
                  </a:lnTo>
                  <a:lnTo>
                    <a:pt x="205" y="309"/>
                  </a:lnTo>
                  <a:lnTo>
                    <a:pt x="237" y="322"/>
                  </a:lnTo>
                  <a:lnTo>
                    <a:pt x="327" y="342"/>
                  </a:lnTo>
                  <a:lnTo>
                    <a:pt x="366" y="363"/>
                  </a:lnTo>
                  <a:lnTo>
                    <a:pt x="405" y="288"/>
                  </a:lnTo>
                  <a:lnTo>
                    <a:pt x="405" y="208"/>
                  </a:lnTo>
                  <a:lnTo>
                    <a:pt x="315" y="194"/>
                  </a:lnTo>
                  <a:lnTo>
                    <a:pt x="315" y="93"/>
                  </a:lnTo>
                  <a:lnTo>
                    <a:pt x="327" y="6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800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90" name="Freeform 25"/>
            <p:cNvSpPr>
              <a:spLocks/>
            </p:cNvSpPr>
            <p:nvPr/>
          </p:nvSpPr>
          <p:spPr bwMode="gray">
            <a:xfrm>
              <a:off x="109866" y="2958516"/>
              <a:ext cx="624459" cy="363360"/>
            </a:xfrm>
            <a:custGeom>
              <a:avLst/>
              <a:gdLst>
                <a:gd name="T0" fmla="*/ 0 w 418"/>
                <a:gd name="T1" fmla="*/ 0 h 229"/>
                <a:gd name="T2" fmla="*/ 38 w 418"/>
                <a:gd name="T3" fmla="*/ 20 h 229"/>
                <a:gd name="T4" fmla="*/ 89 w 418"/>
                <a:gd name="T5" fmla="*/ 40 h 229"/>
                <a:gd name="T6" fmla="*/ 147 w 418"/>
                <a:gd name="T7" fmla="*/ 40 h 229"/>
                <a:gd name="T8" fmla="*/ 199 w 418"/>
                <a:gd name="T9" fmla="*/ 60 h 229"/>
                <a:gd name="T10" fmla="*/ 275 w 418"/>
                <a:gd name="T11" fmla="*/ 93 h 229"/>
                <a:gd name="T12" fmla="*/ 327 w 418"/>
                <a:gd name="T13" fmla="*/ 133 h 229"/>
                <a:gd name="T14" fmla="*/ 397 w 418"/>
                <a:gd name="T15" fmla="*/ 153 h 229"/>
                <a:gd name="T16" fmla="*/ 417 w 418"/>
                <a:gd name="T17" fmla="*/ 174 h 229"/>
                <a:gd name="T18" fmla="*/ 365 w 418"/>
                <a:gd name="T19" fmla="*/ 207 h 229"/>
                <a:gd name="T20" fmla="*/ 288 w 418"/>
                <a:gd name="T21" fmla="*/ 228 h 229"/>
                <a:gd name="T22" fmla="*/ 199 w 418"/>
                <a:gd name="T23" fmla="*/ 228 h 229"/>
                <a:gd name="T24" fmla="*/ 179 w 418"/>
                <a:gd name="T25" fmla="*/ 207 h 229"/>
                <a:gd name="T26" fmla="*/ 179 w 418"/>
                <a:gd name="T27" fmla="*/ 153 h 229"/>
                <a:gd name="T28" fmla="*/ 147 w 418"/>
                <a:gd name="T29" fmla="*/ 194 h 229"/>
                <a:gd name="T30" fmla="*/ 109 w 418"/>
                <a:gd name="T31" fmla="*/ 194 h 229"/>
                <a:gd name="T32" fmla="*/ 89 w 418"/>
                <a:gd name="T33" fmla="*/ 174 h 229"/>
                <a:gd name="T34" fmla="*/ 70 w 418"/>
                <a:gd name="T35" fmla="*/ 174 h 229"/>
                <a:gd name="T36" fmla="*/ 57 w 418"/>
                <a:gd name="T37" fmla="*/ 133 h 229"/>
                <a:gd name="T38" fmla="*/ 19 w 418"/>
                <a:gd name="T39" fmla="*/ 93 h 229"/>
                <a:gd name="T40" fmla="*/ 0 w 418"/>
                <a:gd name="T41" fmla="*/ 60 h 229"/>
                <a:gd name="T42" fmla="*/ 0 w 418"/>
                <a:gd name="T43" fmla="*/ 0 h 22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8"/>
                <a:gd name="T67" fmla="*/ 0 h 229"/>
                <a:gd name="T68" fmla="*/ 418 w 418"/>
                <a:gd name="T69" fmla="*/ 229 h 22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8" h="229">
                  <a:moveTo>
                    <a:pt x="0" y="0"/>
                  </a:moveTo>
                  <a:lnTo>
                    <a:pt x="38" y="20"/>
                  </a:lnTo>
                  <a:lnTo>
                    <a:pt x="89" y="40"/>
                  </a:lnTo>
                  <a:lnTo>
                    <a:pt x="147" y="40"/>
                  </a:lnTo>
                  <a:lnTo>
                    <a:pt x="199" y="60"/>
                  </a:lnTo>
                  <a:lnTo>
                    <a:pt x="275" y="93"/>
                  </a:lnTo>
                  <a:lnTo>
                    <a:pt x="327" y="133"/>
                  </a:lnTo>
                  <a:lnTo>
                    <a:pt x="397" y="153"/>
                  </a:lnTo>
                  <a:lnTo>
                    <a:pt x="417" y="174"/>
                  </a:lnTo>
                  <a:lnTo>
                    <a:pt x="365" y="207"/>
                  </a:lnTo>
                  <a:lnTo>
                    <a:pt x="288" y="228"/>
                  </a:lnTo>
                  <a:lnTo>
                    <a:pt x="199" y="228"/>
                  </a:lnTo>
                  <a:lnTo>
                    <a:pt x="179" y="207"/>
                  </a:lnTo>
                  <a:lnTo>
                    <a:pt x="179" y="153"/>
                  </a:lnTo>
                  <a:lnTo>
                    <a:pt x="147" y="194"/>
                  </a:lnTo>
                  <a:lnTo>
                    <a:pt x="109" y="194"/>
                  </a:lnTo>
                  <a:lnTo>
                    <a:pt x="89" y="174"/>
                  </a:lnTo>
                  <a:lnTo>
                    <a:pt x="70" y="174"/>
                  </a:lnTo>
                  <a:lnTo>
                    <a:pt x="57" y="133"/>
                  </a:lnTo>
                  <a:lnTo>
                    <a:pt x="19" y="93"/>
                  </a:lnTo>
                  <a:lnTo>
                    <a:pt x="0" y="6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800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91" name="Freeform 26"/>
            <p:cNvSpPr>
              <a:spLocks/>
            </p:cNvSpPr>
            <p:nvPr/>
          </p:nvSpPr>
          <p:spPr bwMode="gray">
            <a:xfrm>
              <a:off x="1134007" y="1938589"/>
              <a:ext cx="1143113" cy="1210061"/>
            </a:xfrm>
            <a:custGeom>
              <a:avLst/>
              <a:gdLst>
                <a:gd name="T0" fmla="*/ 0 w 765"/>
                <a:gd name="T1" fmla="*/ 74 h 762"/>
                <a:gd name="T2" fmla="*/ 19 w 765"/>
                <a:gd name="T3" fmla="*/ 134 h 762"/>
                <a:gd name="T4" fmla="*/ 19 w 765"/>
                <a:gd name="T5" fmla="*/ 175 h 762"/>
                <a:gd name="T6" fmla="*/ 51 w 765"/>
                <a:gd name="T7" fmla="*/ 249 h 762"/>
                <a:gd name="T8" fmla="*/ 70 w 765"/>
                <a:gd name="T9" fmla="*/ 269 h 762"/>
                <a:gd name="T10" fmla="*/ 109 w 765"/>
                <a:gd name="T11" fmla="*/ 269 h 762"/>
                <a:gd name="T12" fmla="*/ 147 w 765"/>
                <a:gd name="T13" fmla="*/ 290 h 762"/>
                <a:gd name="T14" fmla="*/ 147 w 765"/>
                <a:gd name="T15" fmla="*/ 323 h 762"/>
                <a:gd name="T16" fmla="*/ 159 w 765"/>
                <a:gd name="T17" fmla="*/ 343 h 762"/>
                <a:gd name="T18" fmla="*/ 89 w 765"/>
                <a:gd name="T19" fmla="*/ 552 h 762"/>
                <a:gd name="T20" fmla="*/ 89 w 765"/>
                <a:gd name="T21" fmla="*/ 613 h 762"/>
                <a:gd name="T22" fmla="*/ 128 w 765"/>
                <a:gd name="T23" fmla="*/ 667 h 762"/>
                <a:gd name="T24" fmla="*/ 147 w 765"/>
                <a:gd name="T25" fmla="*/ 707 h 762"/>
                <a:gd name="T26" fmla="*/ 159 w 765"/>
                <a:gd name="T27" fmla="*/ 728 h 762"/>
                <a:gd name="T28" fmla="*/ 198 w 765"/>
                <a:gd name="T29" fmla="*/ 747 h 762"/>
                <a:gd name="T30" fmla="*/ 526 w 765"/>
                <a:gd name="T31" fmla="*/ 761 h 762"/>
                <a:gd name="T32" fmla="*/ 564 w 765"/>
                <a:gd name="T33" fmla="*/ 707 h 762"/>
                <a:gd name="T34" fmla="*/ 584 w 765"/>
                <a:gd name="T35" fmla="*/ 667 h 762"/>
                <a:gd name="T36" fmla="*/ 584 w 765"/>
                <a:gd name="T37" fmla="*/ 613 h 762"/>
                <a:gd name="T38" fmla="*/ 596 w 765"/>
                <a:gd name="T39" fmla="*/ 572 h 762"/>
                <a:gd name="T40" fmla="*/ 654 w 765"/>
                <a:gd name="T41" fmla="*/ 518 h 762"/>
                <a:gd name="T42" fmla="*/ 654 w 765"/>
                <a:gd name="T43" fmla="*/ 498 h 762"/>
                <a:gd name="T44" fmla="*/ 635 w 765"/>
                <a:gd name="T45" fmla="*/ 478 h 762"/>
                <a:gd name="T46" fmla="*/ 654 w 765"/>
                <a:gd name="T47" fmla="*/ 458 h 762"/>
                <a:gd name="T48" fmla="*/ 693 w 765"/>
                <a:gd name="T49" fmla="*/ 437 h 762"/>
                <a:gd name="T50" fmla="*/ 725 w 765"/>
                <a:gd name="T51" fmla="*/ 404 h 762"/>
                <a:gd name="T52" fmla="*/ 744 w 765"/>
                <a:gd name="T53" fmla="*/ 343 h 762"/>
                <a:gd name="T54" fmla="*/ 764 w 765"/>
                <a:gd name="T55" fmla="*/ 269 h 762"/>
                <a:gd name="T56" fmla="*/ 764 w 765"/>
                <a:gd name="T57" fmla="*/ 209 h 762"/>
                <a:gd name="T58" fmla="*/ 744 w 765"/>
                <a:gd name="T59" fmla="*/ 188 h 762"/>
                <a:gd name="T60" fmla="*/ 674 w 765"/>
                <a:gd name="T61" fmla="*/ 175 h 762"/>
                <a:gd name="T62" fmla="*/ 654 w 765"/>
                <a:gd name="T63" fmla="*/ 209 h 762"/>
                <a:gd name="T64" fmla="*/ 616 w 765"/>
                <a:gd name="T65" fmla="*/ 249 h 762"/>
                <a:gd name="T66" fmla="*/ 596 w 765"/>
                <a:gd name="T67" fmla="*/ 290 h 762"/>
                <a:gd name="T68" fmla="*/ 584 w 765"/>
                <a:gd name="T69" fmla="*/ 343 h 762"/>
                <a:gd name="T70" fmla="*/ 584 w 765"/>
                <a:gd name="T71" fmla="*/ 290 h 762"/>
                <a:gd name="T72" fmla="*/ 506 w 765"/>
                <a:gd name="T73" fmla="*/ 269 h 762"/>
                <a:gd name="T74" fmla="*/ 474 w 765"/>
                <a:gd name="T75" fmla="*/ 229 h 762"/>
                <a:gd name="T76" fmla="*/ 436 w 765"/>
                <a:gd name="T77" fmla="*/ 229 h 762"/>
                <a:gd name="T78" fmla="*/ 397 w 765"/>
                <a:gd name="T79" fmla="*/ 188 h 762"/>
                <a:gd name="T80" fmla="*/ 378 w 765"/>
                <a:gd name="T81" fmla="*/ 134 h 762"/>
                <a:gd name="T82" fmla="*/ 346 w 765"/>
                <a:gd name="T83" fmla="*/ 74 h 762"/>
                <a:gd name="T84" fmla="*/ 307 w 765"/>
                <a:gd name="T85" fmla="*/ 60 h 762"/>
                <a:gd name="T86" fmla="*/ 288 w 765"/>
                <a:gd name="T87" fmla="*/ 60 h 762"/>
                <a:gd name="T88" fmla="*/ 256 w 765"/>
                <a:gd name="T89" fmla="*/ 40 h 762"/>
                <a:gd name="T90" fmla="*/ 256 w 765"/>
                <a:gd name="T91" fmla="*/ 0 h 762"/>
                <a:gd name="T92" fmla="*/ 198 w 765"/>
                <a:gd name="T93" fmla="*/ 0 h 762"/>
                <a:gd name="T94" fmla="*/ 179 w 765"/>
                <a:gd name="T95" fmla="*/ 20 h 762"/>
                <a:gd name="T96" fmla="*/ 198 w 765"/>
                <a:gd name="T97" fmla="*/ 20 h 762"/>
                <a:gd name="T98" fmla="*/ 179 w 765"/>
                <a:gd name="T99" fmla="*/ 40 h 762"/>
                <a:gd name="T100" fmla="*/ 128 w 765"/>
                <a:gd name="T101" fmla="*/ 40 h 762"/>
                <a:gd name="T102" fmla="*/ 70 w 765"/>
                <a:gd name="T103" fmla="*/ 60 h 762"/>
                <a:gd name="T104" fmla="*/ 19 w 765"/>
                <a:gd name="T105" fmla="*/ 74 h 762"/>
                <a:gd name="T106" fmla="*/ 0 w 765"/>
                <a:gd name="T107" fmla="*/ 74 h 7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65"/>
                <a:gd name="T163" fmla="*/ 0 h 762"/>
                <a:gd name="T164" fmla="*/ 765 w 765"/>
                <a:gd name="T165" fmla="*/ 762 h 7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65" h="762">
                  <a:moveTo>
                    <a:pt x="0" y="74"/>
                  </a:moveTo>
                  <a:lnTo>
                    <a:pt x="19" y="134"/>
                  </a:lnTo>
                  <a:lnTo>
                    <a:pt x="19" y="175"/>
                  </a:lnTo>
                  <a:lnTo>
                    <a:pt x="51" y="249"/>
                  </a:lnTo>
                  <a:lnTo>
                    <a:pt x="70" y="269"/>
                  </a:lnTo>
                  <a:lnTo>
                    <a:pt x="109" y="269"/>
                  </a:lnTo>
                  <a:lnTo>
                    <a:pt x="147" y="290"/>
                  </a:lnTo>
                  <a:lnTo>
                    <a:pt x="147" y="323"/>
                  </a:lnTo>
                  <a:lnTo>
                    <a:pt x="159" y="343"/>
                  </a:lnTo>
                  <a:lnTo>
                    <a:pt x="89" y="552"/>
                  </a:lnTo>
                  <a:lnTo>
                    <a:pt x="89" y="613"/>
                  </a:lnTo>
                  <a:lnTo>
                    <a:pt x="128" y="667"/>
                  </a:lnTo>
                  <a:lnTo>
                    <a:pt x="147" y="707"/>
                  </a:lnTo>
                  <a:lnTo>
                    <a:pt x="159" y="728"/>
                  </a:lnTo>
                  <a:lnTo>
                    <a:pt x="198" y="747"/>
                  </a:lnTo>
                  <a:lnTo>
                    <a:pt x="526" y="761"/>
                  </a:lnTo>
                  <a:lnTo>
                    <a:pt x="564" y="707"/>
                  </a:lnTo>
                  <a:lnTo>
                    <a:pt x="584" y="667"/>
                  </a:lnTo>
                  <a:lnTo>
                    <a:pt x="584" y="613"/>
                  </a:lnTo>
                  <a:lnTo>
                    <a:pt x="596" y="572"/>
                  </a:lnTo>
                  <a:lnTo>
                    <a:pt x="654" y="518"/>
                  </a:lnTo>
                  <a:lnTo>
                    <a:pt x="654" y="498"/>
                  </a:lnTo>
                  <a:lnTo>
                    <a:pt x="635" y="478"/>
                  </a:lnTo>
                  <a:lnTo>
                    <a:pt x="654" y="458"/>
                  </a:lnTo>
                  <a:lnTo>
                    <a:pt x="693" y="437"/>
                  </a:lnTo>
                  <a:lnTo>
                    <a:pt x="725" y="404"/>
                  </a:lnTo>
                  <a:lnTo>
                    <a:pt x="744" y="343"/>
                  </a:lnTo>
                  <a:lnTo>
                    <a:pt x="764" y="269"/>
                  </a:lnTo>
                  <a:lnTo>
                    <a:pt x="764" y="209"/>
                  </a:lnTo>
                  <a:lnTo>
                    <a:pt x="744" y="188"/>
                  </a:lnTo>
                  <a:lnTo>
                    <a:pt x="674" y="175"/>
                  </a:lnTo>
                  <a:lnTo>
                    <a:pt x="654" y="209"/>
                  </a:lnTo>
                  <a:lnTo>
                    <a:pt x="616" y="249"/>
                  </a:lnTo>
                  <a:lnTo>
                    <a:pt x="596" y="290"/>
                  </a:lnTo>
                  <a:lnTo>
                    <a:pt x="584" y="343"/>
                  </a:lnTo>
                  <a:lnTo>
                    <a:pt x="584" y="290"/>
                  </a:lnTo>
                  <a:lnTo>
                    <a:pt x="506" y="269"/>
                  </a:lnTo>
                  <a:lnTo>
                    <a:pt x="474" y="229"/>
                  </a:lnTo>
                  <a:lnTo>
                    <a:pt x="436" y="229"/>
                  </a:lnTo>
                  <a:lnTo>
                    <a:pt x="397" y="188"/>
                  </a:lnTo>
                  <a:lnTo>
                    <a:pt x="378" y="134"/>
                  </a:lnTo>
                  <a:lnTo>
                    <a:pt x="346" y="74"/>
                  </a:lnTo>
                  <a:lnTo>
                    <a:pt x="307" y="60"/>
                  </a:lnTo>
                  <a:lnTo>
                    <a:pt x="288" y="60"/>
                  </a:lnTo>
                  <a:lnTo>
                    <a:pt x="256" y="40"/>
                  </a:lnTo>
                  <a:lnTo>
                    <a:pt x="256" y="0"/>
                  </a:lnTo>
                  <a:lnTo>
                    <a:pt x="198" y="0"/>
                  </a:lnTo>
                  <a:lnTo>
                    <a:pt x="179" y="20"/>
                  </a:lnTo>
                  <a:lnTo>
                    <a:pt x="198" y="20"/>
                  </a:lnTo>
                  <a:lnTo>
                    <a:pt x="179" y="40"/>
                  </a:lnTo>
                  <a:lnTo>
                    <a:pt x="128" y="40"/>
                  </a:lnTo>
                  <a:lnTo>
                    <a:pt x="70" y="60"/>
                  </a:lnTo>
                  <a:lnTo>
                    <a:pt x="19" y="74"/>
                  </a:lnTo>
                  <a:lnTo>
                    <a:pt x="0" y="7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800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92" name="Freeform 27"/>
            <p:cNvSpPr>
              <a:spLocks/>
            </p:cNvSpPr>
            <p:nvPr/>
          </p:nvSpPr>
          <p:spPr bwMode="gray">
            <a:xfrm>
              <a:off x="105946" y="2036981"/>
              <a:ext cx="1441858" cy="1246626"/>
            </a:xfrm>
            <a:custGeom>
              <a:avLst/>
              <a:gdLst>
                <a:gd name="T0" fmla="*/ 603 w 964"/>
                <a:gd name="T1" fmla="*/ 20 h 783"/>
                <a:gd name="T2" fmla="*/ 616 w 964"/>
                <a:gd name="T3" fmla="*/ 94 h 783"/>
                <a:gd name="T4" fmla="*/ 603 w 964"/>
                <a:gd name="T5" fmla="*/ 168 h 783"/>
                <a:gd name="T6" fmla="*/ 655 w 964"/>
                <a:gd name="T7" fmla="*/ 209 h 783"/>
                <a:gd name="T8" fmla="*/ 693 w 964"/>
                <a:gd name="T9" fmla="*/ 168 h 783"/>
                <a:gd name="T10" fmla="*/ 725 w 964"/>
                <a:gd name="T11" fmla="*/ 189 h 783"/>
                <a:gd name="T12" fmla="*/ 745 w 964"/>
                <a:gd name="T13" fmla="*/ 148 h 783"/>
                <a:gd name="T14" fmla="*/ 822 w 964"/>
                <a:gd name="T15" fmla="*/ 135 h 783"/>
                <a:gd name="T16" fmla="*/ 873 w 964"/>
                <a:gd name="T17" fmla="*/ 229 h 783"/>
                <a:gd name="T18" fmla="*/ 950 w 964"/>
                <a:gd name="T19" fmla="*/ 249 h 783"/>
                <a:gd name="T20" fmla="*/ 963 w 964"/>
                <a:gd name="T21" fmla="*/ 303 h 783"/>
                <a:gd name="T22" fmla="*/ 893 w 964"/>
                <a:gd name="T23" fmla="*/ 607 h 783"/>
                <a:gd name="T24" fmla="*/ 873 w 964"/>
                <a:gd name="T25" fmla="*/ 688 h 783"/>
                <a:gd name="T26" fmla="*/ 693 w 964"/>
                <a:gd name="T27" fmla="*/ 688 h 783"/>
                <a:gd name="T28" fmla="*/ 655 w 964"/>
                <a:gd name="T29" fmla="*/ 707 h 783"/>
                <a:gd name="T30" fmla="*/ 635 w 964"/>
                <a:gd name="T31" fmla="*/ 647 h 783"/>
                <a:gd name="T32" fmla="*/ 584 w 964"/>
                <a:gd name="T33" fmla="*/ 627 h 783"/>
                <a:gd name="T34" fmla="*/ 545 w 964"/>
                <a:gd name="T35" fmla="*/ 667 h 783"/>
                <a:gd name="T36" fmla="*/ 494 w 964"/>
                <a:gd name="T37" fmla="*/ 707 h 783"/>
                <a:gd name="T38" fmla="*/ 436 w 964"/>
                <a:gd name="T39" fmla="*/ 741 h 783"/>
                <a:gd name="T40" fmla="*/ 327 w 964"/>
                <a:gd name="T41" fmla="*/ 761 h 783"/>
                <a:gd name="T42" fmla="*/ 199 w 964"/>
                <a:gd name="T43" fmla="*/ 688 h 783"/>
                <a:gd name="T44" fmla="*/ 90 w 964"/>
                <a:gd name="T45" fmla="*/ 667 h 783"/>
                <a:gd name="T46" fmla="*/ 0 w 964"/>
                <a:gd name="T47" fmla="*/ 627 h 783"/>
                <a:gd name="T48" fmla="*/ 38 w 964"/>
                <a:gd name="T49" fmla="*/ 573 h 783"/>
                <a:gd name="T50" fmla="*/ 57 w 964"/>
                <a:gd name="T51" fmla="*/ 512 h 783"/>
                <a:gd name="T52" fmla="*/ 180 w 964"/>
                <a:gd name="T53" fmla="*/ 438 h 783"/>
                <a:gd name="T54" fmla="*/ 217 w 964"/>
                <a:gd name="T55" fmla="*/ 363 h 783"/>
                <a:gd name="T56" fmla="*/ 199 w 964"/>
                <a:gd name="T57" fmla="*/ 209 h 783"/>
                <a:gd name="T58" fmla="*/ 199 w 964"/>
                <a:gd name="T59" fmla="*/ 114 h 783"/>
                <a:gd name="T60" fmla="*/ 237 w 964"/>
                <a:gd name="T61" fmla="*/ 94 h 783"/>
                <a:gd name="T62" fmla="*/ 199 w 964"/>
                <a:gd name="T63" fmla="*/ 54 h 783"/>
                <a:gd name="T64" fmla="*/ 346 w 964"/>
                <a:gd name="T65" fmla="*/ 33 h 783"/>
                <a:gd name="T66" fmla="*/ 385 w 964"/>
                <a:gd name="T67" fmla="*/ 94 h 783"/>
                <a:gd name="T68" fmla="*/ 494 w 964"/>
                <a:gd name="T69" fmla="*/ 94 h 783"/>
                <a:gd name="T70" fmla="*/ 584 w 964"/>
                <a:gd name="T71" fmla="*/ 20 h 78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64"/>
                <a:gd name="T109" fmla="*/ 0 h 783"/>
                <a:gd name="T110" fmla="*/ 964 w 964"/>
                <a:gd name="T111" fmla="*/ 783 h 78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64" h="783">
                  <a:moveTo>
                    <a:pt x="584" y="0"/>
                  </a:moveTo>
                  <a:lnTo>
                    <a:pt x="603" y="20"/>
                  </a:lnTo>
                  <a:lnTo>
                    <a:pt x="603" y="54"/>
                  </a:lnTo>
                  <a:lnTo>
                    <a:pt x="616" y="94"/>
                  </a:lnTo>
                  <a:lnTo>
                    <a:pt x="616" y="148"/>
                  </a:lnTo>
                  <a:lnTo>
                    <a:pt x="603" y="168"/>
                  </a:lnTo>
                  <a:lnTo>
                    <a:pt x="616" y="189"/>
                  </a:lnTo>
                  <a:lnTo>
                    <a:pt x="655" y="209"/>
                  </a:lnTo>
                  <a:lnTo>
                    <a:pt x="674" y="168"/>
                  </a:lnTo>
                  <a:lnTo>
                    <a:pt x="693" y="168"/>
                  </a:lnTo>
                  <a:lnTo>
                    <a:pt x="713" y="189"/>
                  </a:lnTo>
                  <a:lnTo>
                    <a:pt x="725" y="189"/>
                  </a:lnTo>
                  <a:lnTo>
                    <a:pt x="745" y="168"/>
                  </a:lnTo>
                  <a:lnTo>
                    <a:pt x="745" y="148"/>
                  </a:lnTo>
                  <a:lnTo>
                    <a:pt x="764" y="135"/>
                  </a:lnTo>
                  <a:lnTo>
                    <a:pt x="822" y="135"/>
                  </a:lnTo>
                  <a:lnTo>
                    <a:pt x="854" y="209"/>
                  </a:lnTo>
                  <a:lnTo>
                    <a:pt x="873" y="229"/>
                  </a:lnTo>
                  <a:lnTo>
                    <a:pt x="912" y="229"/>
                  </a:lnTo>
                  <a:lnTo>
                    <a:pt x="950" y="249"/>
                  </a:lnTo>
                  <a:lnTo>
                    <a:pt x="950" y="282"/>
                  </a:lnTo>
                  <a:lnTo>
                    <a:pt x="963" y="303"/>
                  </a:lnTo>
                  <a:lnTo>
                    <a:pt x="893" y="512"/>
                  </a:lnTo>
                  <a:lnTo>
                    <a:pt x="893" y="607"/>
                  </a:lnTo>
                  <a:lnTo>
                    <a:pt x="873" y="647"/>
                  </a:lnTo>
                  <a:lnTo>
                    <a:pt x="873" y="688"/>
                  </a:lnTo>
                  <a:lnTo>
                    <a:pt x="725" y="688"/>
                  </a:lnTo>
                  <a:lnTo>
                    <a:pt x="693" y="688"/>
                  </a:lnTo>
                  <a:lnTo>
                    <a:pt x="674" y="707"/>
                  </a:lnTo>
                  <a:lnTo>
                    <a:pt x="655" y="707"/>
                  </a:lnTo>
                  <a:lnTo>
                    <a:pt x="655" y="667"/>
                  </a:lnTo>
                  <a:lnTo>
                    <a:pt x="635" y="647"/>
                  </a:lnTo>
                  <a:lnTo>
                    <a:pt x="616" y="647"/>
                  </a:lnTo>
                  <a:lnTo>
                    <a:pt x="584" y="627"/>
                  </a:lnTo>
                  <a:lnTo>
                    <a:pt x="545" y="647"/>
                  </a:lnTo>
                  <a:lnTo>
                    <a:pt x="545" y="667"/>
                  </a:lnTo>
                  <a:lnTo>
                    <a:pt x="526" y="688"/>
                  </a:lnTo>
                  <a:lnTo>
                    <a:pt x="494" y="707"/>
                  </a:lnTo>
                  <a:lnTo>
                    <a:pt x="494" y="721"/>
                  </a:lnTo>
                  <a:lnTo>
                    <a:pt x="436" y="741"/>
                  </a:lnTo>
                  <a:lnTo>
                    <a:pt x="397" y="782"/>
                  </a:lnTo>
                  <a:lnTo>
                    <a:pt x="327" y="761"/>
                  </a:lnTo>
                  <a:lnTo>
                    <a:pt x="275" y="721"/>
                  </a:lnTo>
                  <a:lnTo>
                    <a:pt x="199" y="688"/>
                  </a:lnTo>
                  <a:lnTo>
                    <a:pt x="147" y="667"/>
                  </a:lnTo>
                  <a:lnTo>
                    <a:pt x="90" y="667"/>
                  </a:lnTo>
                  <a:lnTo>
                    <a:pt x="38" y="647"/>
                  </a:lnTo>
                  <a:lnTo>
                    <a:pt x="0" y="627"/>
                  </a:lnTo>
                  <a:lnTo>
                    <a:pt x="19" y="593"/>
                  </a:lnTo>
                  <a:lnTo>
                    <a:pt x="38" y="573"/>
                  </a:lnTo>
                  <a:lnTo>
                    <a:pt x="38" y="553"/>
                  </a:lnTo>
                  <a:lnTo>
                    <a:pt x="57" y="512"/>
                  </a:lnTo>
                  <a:lnTo>
                    <a:pt x="90" y="478"/>
                  </a:lnTo>
                  <a:lnTo>
                    <a:pt x="180" y="438"/>
                  </a:lnTo>
                  <a:lnTo>
                    <a:pt x="199" y="438"/>
                  </a:lnTo>
                  <a:lnTo>
                    <a:pt x="217" y="363"/>
                  </a:lnTo>
                  <a:lnTo>
                    <a:pt x="237" y="249"/>
                  </a:lnTo>
                  <a:lnTo>
                    <a:pt x="199" y="209"/>
                  </a:lnTo>
                  <a:lnTo>
                    <a:pt x="180" y="135"/>
                  </a:lnTo>
                  <a:lnTo>
                    <a:pt x="199" y="114"/>
                  </a:lnTo>
                  <a:lnTo>
                    <a:pt x="237" y="114"/>
                  </a:lnTo>
                  <a:lnTo>
                    <a:pt x="237" y="94"/>
                  </a:lnTo>
                  <a:lnTo>
                    <a:pt x="199" y="74"/>
                  </a:lnTo>
                  <a:lnTo>
                    <a:pt x="199" y="54"/>
                  </a:lnTo>
                  <a:lnTo>
                    <a:pt x="288" y="33"/>
                  </a:lnTo>
                  <a:lnTo>
                    <a:pt x="346" y="33"/>
                  </a:lnTo>
                  <a:lnTo>
                    <a:pt x="365" y="54"/>
                  </a:lnTo>
                  <a:lnTo>
                    <a:pt x="385" y="94"/>
                  </a:lnTo>
                  <a:lnTo>
                    <a:pt x="417" y="114"/>
                  </a:lnTo>
                  <a:lnTo>
                    <a:pt x="494" y="94"/>
                  </a:lnTo>
                  <a:lnTo>
                    <a:pt x="526" y="54"/>
                  </a:lnTo>
                  <a:lnTo>
                    <a:pt x="584" y="20"/>
                  </a:lnTo>
                  <a:lnTo>
                    <a:pt x="584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800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93" name="Freeform 28"/>
            <p:cNvSpPr>
              <a:spLocks/>
            </p:cNvSpPr>
            <p:nvPr/>
          </p:nvSpPr>
          <p:spPr bwMode="gray">
            <a:xfrm>
              <a:off x="1751491" y="2315583"/>
              <a:ext cx="241693" cy="185109"/>
            </a:xfrm>
            <a:custGeom>
              <a:avLst/>
              <a:gdLst>
                <a:gd name="T0" fmla="*/ 161 w 162"/>
                <a:gd name="T1" fmla="*/ 20 h 116"/>
                <a:gd name="T2" fmla="*/ 148 w 162"/>
                <a:gd name="T3" fmla="*/ 60 h 116"/>
                <a:gd name="T4" fmla="*/ 109 w 162"/>
                <a:gd name="T5" fmla="*/ 94 h 116"/>
                <a:gd name="T6" fmla="*/ 70 w 162"/>
                <a:gd name="T7" fmla="*/ 115 h 116"/>
                <a:gd name="T8" fmla="*/ 38 w 162"/>
                <a:gd name="T9" fmla="*/ 94 h 116"/>
                <a:gd name="T10" fmla="*/ 0 w 162"/>
                <a:gd name="T11" fmla="*/ 81 h 116"/>
                <a:gd name="T12" fmla="*/ 19 w 162"/>
                <a:gd name="T13" fmla="*/ 20 h 116"/>
                <a:gd name="T14" fmla="*/ 51 w 162"/>
                <a:gd name="T15" fmla="*/ 0 h 116"/>
                <a:gd name="T16" fmla="*/ 70 w 162"/>
                <a:gd name="T17" fmla="*/ 0 h 116"/>
                <a:gd name="T18" fmla="*/ 109 w 162"/>
                <a:gd name="T19" fmla="*/ 20 h 116"/>
                <a:gd name="T20" fmla="*/ 148 w 162"/>
                <a:gd name="T21" fmla="*/ 0 h 116"/>
                <a:gd name="T22" fmla="*/ 161 w 162"/>
                <a:gd name="T23" fmla="*/ 20 h 1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2"/>
                <a:gd name="T37" fmla="*/ 0 h 116"/>
                <a:gd name="T38" fmla="*/ 162 w 162"/>
                <a:gd name="T39" fmla="*/ 116 h 11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2" h="116">
                  <a:moveTo>
                    <a:pt x="161" y="20"/>
                  </a:moveTo>
                  <a:lnTo>
                    <a:pt x="148" y="60"/>
                  </a:lnTo>
                  <a:lnTo>
                    <a:pt x="109" y="94"/>
                  </a:lnTo>
                  <a:lnTo>
                    <a:pt x="70" y="115"/>
                  </a:lnTo>
                  <a:lnTo>
                    <a:pt x="38" y="94"/>
                  </a:lnTo>
                  <a:lnTo>
                    <a:pt x="0" y="81"/>
                  </a:lnTo>
                  <a:lnTo>
                    <a:pt x="19" y="20"/>
                  </a:lnTo>
                  <a:lnTo>
                    <a:pt x="51" y="0"/>
                  </a:lnTo>
                  <a:lnTo>
                    <a:pt x="70" y="0"/>
                  </a:lnTo>
                  <a:lnTo>
                    <a:pt x="109" y="20"/>
                  </a:lnTo>
                  <a:lnTo>
                    <a:pt x="148" y="0"/>
                  </a:lnTo>
                  <a:lnTo>
                    <a:pt x="161" y="2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800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94" name="Freeform 29"/>
            <p:cNvSpPr>
              <a:spLocks/>
            </p:cNvSpPr>
            <p:nvPr/>
          </p:nvSpPr>
          <p:spPr bwMode="gray">
            <a:xfrm>
              <a:off x="2191468" y="3980621"/>
              <a:ext cx="384577" cy="238657"/>
            </a:xfrm>
            <a:custGeom>
              <a:avLst/>
              <a:gdLst>
                <a:gd name="T0" fmla="*/ 19 w 257"/>
                <a:gd name="T1" fmla="*/ 148 h 149"/>
                <a:gd name="T2" fmla="*/ 19 w 257"/>
                <a:gd name="T3" fmla="*/ 134 h 149"/>
                <a:gd name="T4" fmla="*/ 38 w 257"/>
                <a:gd name="T5" fmla="*/ 114 h 149"/>
                <a:gd name="T6" fmla="*/ 0 w 257"/>
                <a:gd name="T7" fmla="*/ 114 h 149"/>
                <a:gd name="T8" fmla="*/ 38 w 257"/>
                <a:gd name="T9" fmla="*/ 94 h 149"/>
                <a:gd name="T10" fmla="*/ 76 w 257"/>
                <a:gd name="T11" fmla="*/ 74 h 149"/>
                <a:gd name="T12" fmla="*/ 108 w 257"/>
                <a:gd name="T13" fmla="*/ 74 h 149"/>
                <a:gd name="T14" fmla="*/ 146 w 257"/>
                <a:gd name="T15" fmla="*/ 53 h 149"/>
                <a:gd name="T16" fmla="*/ 166 w 257"/>
                <a:gd name="T17" fmla="*/ 20 h 149"/>
                <a:gd name="T18" fmla="*/ 185 w 257"/>
                <a:gd name="T19" fmla="*/ 0 h 149"/>
                <a:gd name="T20" fmla="*/ 198 w 257"/>
                <a:gd name="T21" fmla="*/ 33 h 149"/>
                <a:gd name="T22" fmla="*/ 256 w 257"/>
                <a:gd name="T23" fmla="*/ 33 h 149"/>
                <a:gd name="T24" fmla="*/ 236 w 257"/>
                <a:gd name="T25" fmla="*/ 53 h 149"/>
                <a:gd name="T26" fmla="*/ 236 w 257"/>
                <a:gd name="T27" fmla="*/ 74 h 149"/>
                <a:gd name="T28" fmla="*/ 198 w 257"/>
                <a:gd name="T29" fmla="*/ 94 h 149"/>
                <a:gd name="T30" fmla="*/ 185 w 257"/>
                <a:gd name="T31" fmla="*/ 134 h 149"/>
                <a:gd name="T32" fmla="*/ 89 w 257"/>
                <a:gd name="T33" fmla="*/ 134 h 149"/>
                <a:gd name="T34" fmla="*/ 19 w 257"/>
                <a:gd name="T35" fmla="*/ 148 h 14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7"/>
                <a:gd name="T55" fmla="*/ 0 h 149"/>
                <a:gd name="T56" fmla="*/ 257 w 257"/>
                <a:gd name="T57" fmla="*/ 149 h 14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7" h="149">
                  <a:moveTo>
                    <a:pt x="19" y="148"/>
                  </a:moveTo>
                  <a:lnTo>
                    <a:pt x="19" y="134"/>
                  </a:lnTo>
                  <a:lnTo>
                    <a:pt x="38" y="114"/>
                  </a:lnTo>
                  <a:lnTo>
                    <a:pt x="0" y="114"/>
                  </a:lnTo>
                  <a:lnTo>
                    <a:pt x="38" y="94"/>
                  </a:lnTo>
                  <a:lnTo>
                    <a:pt x="76" y="74"/>
                  </a:lnTo>
                  <a:lnTo>
                    <a:pt x="108" y="74"/>
                  </a:lnTo>
                  <a:lnTo>
                    <a:pt x="146" y="53"/>
                  </a:lnTo>
                  <a:lnTo>
                    <a:pt x="166" y="20"/>
                  </a:lnTo>
                  <a:lnTo>
                    <a:pt x="185" y="0"/>
                  </a:lnTo>
                  <a:lnTo>
                    <a:pt x="198" y="33"/>
                  </a:lnTo>
                  <a:lnTo>
                    <a:pt x="256" y="33"/>
                  </a:lnTo>
                  <a:lnTo>
                    <a:pt x="236" y="53"/>
                  </a:lnTo>
                  <a:lnTo>
                    <a:pt x="236" y="74"/>
                  </a:lnTo>
                  <a:lnTo>
                    <a:pt x="198" y="94"/>
                  </a:lnTo>
                  <a:lnTo>
                    <a:pt x="185" y="134"/>
                  </a:lnTo>
                  <a:lnTo>
                    <a:pt x="89" y="134"/>
                  </a:lnTo>
                  <a:lnTo>
                    <a:pt x="19" y="148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8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5" name="Text Box 31"/>
            <p:cNvSpPr txBox="1">
              <a:spLocks noChangeArrowheads="1"/>
            </p:cNvSpPr>
            <p:nvPr/>
          </p:nvSpPr>
          <p:spPr bwMode="auto">
            <a:xfrm>
              <a:off x="1422001" y="4201948"/>
              <a:ext cx="754252" cy="2483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 lIns="46791" tIns="46791" rIns="46791" bIns="4679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000" b="1" dirty="0" smtClean="0">
                  <a:solidFill>
                    <a:prstClr val="black"/>
                  </a:solidFill>
                  <a:latin typeface="Arial" pitchFamily="34" charset="0"/>
                  <a:cs typeface="Arial" charset="0"/>
                </a:rPr>
                <a:t>PR</a:t>
              </a:r>
              <a:endParaRPr lang="pt-BR" sz="10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6" name="Text Box 32"/>
            <p:cNvSpPr txBox="1">
              <a:spLocks noChangeArrowheads="1"/>
            </p:cNvSpPr>
            <p:nvPr/>
          </p:nvSpPr>
          <p:spPr bwMode="auto">
            <a:xfrm>
              <a:off x="1607228" y="4430390"/>
              <a:ext cx="761418" cy="2483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 lIns="46791" tIns="46791" rIns="46791" bIns="46791">
              <a:spAutoFit/>
            </a:bodyPr>
            <a:lstStyle/>
            <a:p>
              <a:pPr algn="ctr"/>
              <a:r>
                <a:rPr lang="pt-BR" sz="1000" b="1" dirty="0" smtClean="0">
                  <a:solidFill>
                    <a:prstClr val="black"/>
                  </a:solidFill>
                  <a:cs typeface="Arial" charset="0"/>
                </a:rPr>
                <a:t>SC </a:t>
              </a:r>
              <a:endParaRPr lang="pt-BR" sz="10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7" name="Text Box 33"/>
            <p:cNvSpPr txBox="1">
              <a:spLocks noChangeArrowheads="1"/>
            </p:cNvSpPr>
            <p:nvPr/>
          </p:nvSpPr>
          <p:spPr bwMode="auto">
            <a:xfrm>
              <a:off x="1391622" y="4588565"/>
              <a:ext cx="679071" cy="2483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 lIns="46791" tIns="46791" rIns="46791" bIns="46791">
              <a:spAutoFit/>
            </a:bodyPr>
            <a:lstStyle/>
            <a:p>
              <a:pPr algn="ctr"/>
              <a:r>
                <a:rPr lang="pt-BR" sz="1000" b="1" dirty="0" smtClean="0">
                  <a:solidFill>
                    <a:prstClr val="black"/>
                  </a:solidFill>
                  <a:cs typeface="Arial" charset="0"/>
                </a:rPr>
                <a:t>RS </a:t>
              </a:r>
              <a:endParaRPr lang="pt-BR" sz="10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8" name="Text Box 34"/>
            <p:cNvSpPr txBox="1">
              <a:spLocks noChangeArrowheads="1"/>
            </p:cNvSpPr>
            <p:nvPr/>
          </p:nvSpPr>
          <p:spPr bwMode="auto">
            <a:xfrm>
              <a:off x="2285306" y="3828460"/>
              <a:ext cx="811148" cy="2483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 lIns="46791" tIns="46791" rIns="46791" bIns="4679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000" b="1" dirty="0" smtClean="0">
                  <a:solidFill>
                    <a:prstClr val="black"/>
                  </a:solidFill>
                  <a:cs typeface="Arial" charset="0"/>
                </a:rPr>
                <a:t>ES </a:t>
              </a:r>
              <a:endParaRPr lang="pt-BR" sz="10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9" name="Text Box 35"/>
            <p:cNvSpPr txBox="1">
              <a:spLocks noChangeArrowheads="1"/>
            </p:cNvSpPr>
            <p:nvPr/>
          </p:nvSpPr>
          <p:spPr bwMode="auto">
            <a:xfrm>
              <a:off x="2149688" y="4008124"/>
              <a:ext cx="774679" cy="2483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 lIns="46791" tIns="46791" rIns="46791" bIns="4679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000" b="1" dirty="0" smtClean="0">
                  <a:solidFill>
                    <a:prstClr val="black"/>
                  </a:solidFill>
                  <a:cs typeface="Arial" charset="0"/>
                </a:rPr>
                <a:t>RJ </a:t>
              </a:r>
              <a:endParaRPr lang="pt-BR" sz="10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0" name="Text Box 36"/>
            <p:cNvSpPr txBox="1">
              <a:spLocks noChangeArrowheads="1"/>
            </p:cNvSpPr>
            <p:nvPr/>
          </p:nvSpPr>
          <p:spPr bwMode="auto">
            <a:xfrm>
              <a:off x="1697224" y="4008124"/>
              <a:ext cx="546913" cy="2483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 lIns="46791" tIns="46791" rIns="46791" bIns="4679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000" b="1" dirty="0" smtClean="0">
                  <a:solidFill>
                    <a:prstClr val="black"/>
                  </a:solidFill>
                  <a:cs typeface="Arial" charset="0"/>
                </a:rPr>
                <a:t>SP </a:t>
              </a:r>
              <a:endParaRPr lang="pt-BR" sz="10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1" name="Text Box 37"/>
            <p:cNvSpPr txBox="1">
              <a:spLocks noChangeArrowheads="1"/>
            </p:cNvSpPr>
            <p:nvPr/>
          </p:nvSpPr>
          <p:spPr bwMode="auto">
            <a:xfrm>
              <a:off x="2098144" y="3612436"/>
              <a:ext cx="607192" cy="2483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 lIns="46791" tIns="46791" rIns="46791" bIns="4679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000" b="1" dirty="0" smtClean="0">
                  <a:solidFill>
                    <a:prstClr val="black"/>
                  </a:solidFill>
                  <a:cs typeface="Arial" charset="0"/>
                </a:rPr>
                <a:t>MG </a:t>
              </a:r>
              <a:endParaRPr lang="pt-BR" sz="10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2" name="Text Box 38"/>
            <p:cNvSpPr txBox="1">
              <a:spLocks noChangeArrowheads="1"/>
            </p:cNvSpPr>
            <p:nvPr/>
          </p:nvSpPr>
          <p:spPr bwMode="auto">
            <a:xfrm>
              <a:off x="1301131" y="3850774"/>
              <a:ext cx="630054" cy="2483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 lIns="46791" tIns="46791" rIns="46791" bIns="4679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000" b="1" dirty="0" smtClean="0">
                  <a:solidFill>
                    <a:prstClr val="black"/>
                  </a:solidFill>
                  <a:cs typeface="Arial" charset="0"/>
                </a:rPr>
                <a:t>MS </a:t>
              </a:r>
              <a:endParaRPr lang="pt-BR" sz="10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3" name="Text Box 39"/>
            <p:cNvSpPr txBox="1">
              <a:spLocks noChangeArrowheads="1"/>
            </p:cNvSpPr>
            <p:nvPr/>
          </p:nvSpPr>
          <p:spPr bwMode="auto">
            <a:xfrm>
              <a:off x="885955" y="3479306"/>
              <a:ext cx="811269" cy="2483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 lIns="46791" tIns="46791" rIns="46791" bIns="46791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pt-BR" sz="1000" b="1" dirty="0" smtClean="0">
                  <a:solidFill>
                    <a:prstClr val="black"/>
                  </a:solidFill>
                  <a:cs typeface="Arial" charset="0"/>
                </a:rPr>
                <a:t>MT </a:t>
              </a:r>
              <a:endParaRPr lang="pt-BR" sz="10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4" name="Text Box 40"/>
            <p:cNvSpPr txBox="1">
              <a:spLocks noChangeArrowheads="1"/>
            </p:cNvSpPr>
            <p:nvPr/>
          </p:nvSpPr>
          <p:spPr bwMode="auto">
            <a:xfrm>
              <a:off x="1629460" y="3373719"/>
              <a:ext cx="820500" cy="2483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 lIns="46791" tIns="46791" rIns="46791" bIns="4679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000" b="1" dirty="0" smtClean="0">
                  <a:solidFill>
                    <a:prstClr val="black"/>
                  </a:solidFill>
                  <a:cs typeface="Arial" charset="0"/>
                </a:rPr>
                <a:t>GO </a:t>
              </a:r>
              <a:endParaRPr lang="pt-BR" sz="10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5" name="Text Box 41"/>
            <p:cNvSpPr txBox="1">
              <a:spLocks noChangeArrowheads="1"/>
            </p:cNvSpPr>
            <p:nvPr/>
          </p:nvSpPr>
          <p:spPr bwMode="auto">
            <a:xfrm>
              <a:off x="455704" y="2622352"/>
              <a:ext cx="768048" cy="2483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 lIns="46791" tIns="46791" rIns="46791" bIns="4679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000" b="1" dirty="0" smtClean="0">
                  <a:solidFill>
                    <a:prstClr val="black"/>
                  </a:solidFill>
                  <a:cs typeface="Arial" charset="0"/>
                </a:rPr>
                <a:t>AM </a:t>
              </a:r>
              <a:endParaRPr lang="pt-BR" sz="10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6" name="Text Box 42"/>
            <p:cNvSpPr txBox="1">
              <a:spLocks noChangeArrowheads="1"/>
            </p:cNvSpPr>
            <p:nvPr/>
          </p:nvSpPr>
          <p:spPr bwMode="auto">
            <a:xfrm>
              <a:off x="-95820" y="3108124"/>
              <a:ext cx="766944" cy="2483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 lIns="46791" tIns="46791" rIns="46791" bIns="4679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000" b="1" dirty="0" smtClean="0">
                  <a:solidFill>
                    <a:prstClr val="black"/>
                  </a:solidFill>
                  <a:cs typeface="Arial" charset="0"/>
                </a:rPr>
                <a:t>AC </a:t>
              </a:r>
              <a:endParaRPr lang="pt-BR" sz="10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7" name="Text Box 43"/>
            <p:cNvSpPr txBox="1">
              <a:spLocks noChangeArrowheads="1"/>
            </p:cNvSpPr>
            <p:nvPr/>
          </p:nvSpPr>
          <p:spPr bwMode="auto">
            <a:xfrm>
              <a:off x="626743" y="3228169"/>
              <a:ext cx="766944" cy="2483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 lIns="46791" tIns="46791" rIns="46791" bIns="4679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000" b="1" dirty="0" smtClean="0">
                  <a:solidFill>
                    <a:prstClr val="black"/>
                  </a:solidFill>
                  <a:cs typeface="Arial" charset="0"/>
                </a:rPr>
                <a:t>RO </a:t>
              </a:r>
              <a:endParaRPr lang="pt-BR" sz="10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8" name="Text Box 44"/>
            <p:cNvSpPr txBox="1">
              <a:spLocks noChangeArrowheads="1"/>
            </p:cNvSpPr>
            <p:nvPr/>
          </p:nvSpPr>
          <p:spPr bwMode="auto">
            <a:xfrm>
              <a:off x="661513" y="2061108"/>
              <a:ext cx="768049" cy="2483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 lIns="46791" tIns="46791" rIns="46791" bIns="4679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000" b="1" dirty="0" smtClean="0">
                  <a:solidFill>
                    <a:prstClr val="black"/>
                  </a:solidFill>
                  <a:cs typeface="Arial" charset="0"/>
                </a:rPr>
                <a:t>RR </a:t>
              </a:r>
              <a:endParaRPr lang="pt-BR" sz="10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9" name="Text Box 45"/>
            <p:cNvSpPr txBox="1">
              <a:spLocks noChangeArrowheads="1"/>
            </p:cNvSpPr>
            <p:nvPr/>
          </p:nvSpPr>
          <p:spPr bwMode="auto">
            <a:xfrm>
              <a:off x="1339092" y="2106589"/>
              <a:ext cx="766944" cy="2483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 lIns="46791" tIns="46791" rIns="46791" bIns="4679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000" b="1" dirty="0" smtClean="0">
                  <a:solidFill>
                    <a:prstClr val="black"/>
                  </a:solidFill>
                  <a:cs typeface="Arial" charset="0"/>
                </a:rPr>
                <a:t>AP </a:t>
              </a:r>
              <a:endParaRPr lang="pt-BR" sz="10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0" name="Text Box 46"/>
            <p:cNvSpPr txBox="1">
              <a:spLocks noChangeArrowheads="1"/>
            </p:cNvSpPr>
            <p:nvPr/>
          </p:nvSpPr>
          <p:spPr bwMode="auto">
            <a:xfrm>
              <a:off x="1489456" y="2664195"/>
              <a:ext cx="486454" cy="2483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 lIns="46791" tIns="46791" rIns="46791" bIns="4679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000" b="1" dirty="0" smtClean="0">
                  <a:solidFill>
                    <a:prstClr val="black"/>
                  </a:solidFill>
                  <a:cs typeface="Arial" charset="0"/>
                </a:rPr>
                <a:t>PA</a:t>
              </a:r>
              <a:endParaRPr lang="pt-BR" sz="10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1" name="Text Box 47"/>
            <p:cNvSpPr txBox="1">
              <a:spLocks noChangeArrowheads="1"/>
            </p:cNvSpPr>
            <p:nvPr/>
          </p:nvSpPr>
          <p:spPr bwMode="auto">
            <a:xfrm>
              <a:off x="1622905" y="3113555"/>
              <a:ext cx="766944" cy="2483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 lIns="46791" tIns="46791" rIns="46791" bIns="4679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000" b="1" dirty="0" smtClean="0">
                  <a:solidFill>
                    <a:prstClr val="black"/>
                  </a:solidFill>
                  <a:cs typeface="Arial" charset="0"/>
                </a:rPr>
                <a:t>TO </a:t>
              </a:r>
              <a:endParaRPr lang="pt-BR" sz="10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2" name="Text Box 48"/>
            <p:cNvSpPr txBox="1">
              <a:spLocks noChangeArrowheads="1"/>
            </p:cNvSpPr>
            <p:nvPr/>
          </p:nvSpPr>
          <p:spPr bwMode="auto">
            <a:xfrm>
              <a:off x="2200160" y="3152634"/>
              <a:ext cx="538755" cy="2483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 lIns="46791" tIns="46791" rIns="46791" bIns="4679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000" b="1" dirty="0" smtClean="0">
                  <a:solidFill>
                    <a:prstClr val="black"/>
                  </a:solidFill>
                  <a:cs typeface="Arial" charset="0"/>
                </a:rPr>
                <a:t>BA </a:t>
              </a:r>
              <a:endParaRPr lang="pt-BR" sz="10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3" name="Text Box 49"/>
            <p:cNvSpPr txBox="1">
              <a:spLocks noChangeArrowheads="1"/>
            </p:cNvSpPr>
            <p:nvPr/>
          </p:nvSpPr>
          <p:spPr bwMode="auto">
            <a:xfrm>
              <a:off x="2099342" y="2859698"/>
              <a:ext cx="544872" cy="2483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 lIns="46791" tIns="46791" rIns="46791" bIns="4679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000" b="1" dirty="0" smtClean="0">
                  <a:solidFill>
                    <a:prstClr val="black"/>
                  </a:solidFill>
                  <a:cs typeface="Arial" charset="0"/>
                </a:rPr>
                <a:t>PI </a:t>
              </a:r>
              <a:endParaRPr lang="pt-BR" sz="10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4" name="Text Box 50"/>
            <p:cNvSpPr txBox="1">
              <a:spLocks noChangeArrowheads="1"/>
            </p:cNvSpPr>
            <p:nvPr/>
          </p:nvSpPr>
          <p:spPr bwMode="auto">
            <a:xfrm>
              <a:off x="2039710" y="2450436"/>
              <a:ext cx="521610" cy="2483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 lIns="46791" tIns="46791" rIns="46791" bIns="4679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000" b="1" dirty="0" smtClean="0">
                  <a:solidFill>
                    <a:prstClr val="black"/>
                  </a:solidFill>
                  <a:cs typeface="Arial" charset="0"/>
                </a:rPr>
                <a:t>MA </a:t>
              </a:r>
              <a:endParaRPr lang="pt-BR" sz="10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5" name="Text Box 51"/>
            <p:cNvSpPr txBox="1">
              <a:spLocks noChangeArrowheads="1"/>
            </p:cNvSpPr>
            <p:nvPr/>
          </p:nvSpPr>
          <p:spPr bwMode="auto">
            <a:xfrm>
              <a:off x="2467752" y="2411876"/>
              <a:ext cx="485357" cy="2483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 lIns="46791" tIns="46791" rIns="46791" bIns="4679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000" b="1" dirty="0" smtClean="0">
                  <a:solidFill>
                    <a:prstClr val="black"/>
                  </a:solidFill>
                  <a:cs typeface="Arial" charset="0"/>
                </a:rPr>
                <a:t>CE</a:t>
              </a:r>
              <a:endParaRPr lang="pt-BR" sz="10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6" name="Text Box 49"/>
            <p:cNvSpPr txBox="1">
              <a:spLocks noChangeArrowheads="1"/>
            </p:cNvSpPr>
            <p:nvPr/>
          </p:nvSpPr>
          <p:spPr bwMode="auto">
            <a:xfrm>
              <a:off x="1564773" y="3616096"/>
              <a:ext cx="739573" cy="2483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 lIns="46791" tIns="46791" rIns="46791" bIns="4679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000" b="1" dirty="0" smtClean="0">
                  <a:solidFill>
                    <a:prstClr val="black"/>
                  </a:solidFill>
                  <a:cs typeface="Arial" charset="0"/>
                </a:rPr>
                <a:t>DF </a:t>
              </a:r>
              <a:endParaRPr lang="pt-BR" sz="10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7" name="Text Box 52"/>
            <p:cNvSpPr txBox="1">
              <a:spLocks noChangeArrowheads="1"/>
            </p:cNvSpPr>
            <p:nvPr/>
          </p:nvSpPr>
          <p:spPr bwMode="auto">
            <a:xfrm>
              <a:off x="2609528" y="2575971"/>
              <a:ext cx="822053" cy="2483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 lIns="46791" tIns="46791" rIns="46791" bIns="4679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000" b="1" dirty="0" smtClean="0">
                  <a:solidFill>
                    <a:prstClr val="black"/>
                  </a:solidFill>
                  <a:cs typeface="Arial" charset="0"/>
                </a:rPr>
                <a:t>RN </a:t>
              </a:r>
              <a:endParaRPr lang="pt-BR" sz="1000" b="1" dirty="0">
                <a:solidFill>
                  <a:prstClr val="black"/>
                </a:solidFill>
                <a:cs typeface="Arial" charset="0"/>
              </a:endParaRPr>
            </a:p>
          </p:txBody>
        </p:sp>
        <p:cxnSp>
          <p:nvCxnSpPr>
            <p:cNvPr id="118" name="Conector reto 117"/>
            <p:cNvCxnSpPr/>
            <p:nvPr/>
          </p:nvCxnSpPr>
          <p:spPr>
            <a:xfrm flipV="1">
              <a:off x="2607163" y="1423288"/>
              <a:ext cx="740701" cy="78157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ector reto 118"/>
            <p:cNvCxnSpPr/>
            <p:nvPr/>
          </p:nvCxnSpPr>
          <p:spPr>
            <a:xfrm>
              <a:off x="2449960" y="4365104"/>
              <a:ext cx="811559" cy="896307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20" name="Objeto 1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5673941"/>
              </p:ext>
            </p:extLst>
          </p:nvPr>
        </p:nvGraphicFramePr>
        <p:xfrm>
          <a:off x="4064000" y="1306513"/>
          <a:ext cx="4576763" cy="469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9" name="Planilha" r:id="rId5" imgW="5143662" imgH="5533953" progId="Excel.Sheet.12">
                  <p:embed/>
                </p:oleObj>
              </mc:Choice>
              <mc:Fallback>
                <p:oleObj name="Planilha" r:id="rId5" imgW="5143662" imgH="553395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64000" y="1306513"/>
                        <a:ext cx="4576763" cy="46958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390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875526" y="2780928"/>
            <a:ext cx="7380313" cy="36951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rgbClr val="005E9D"/>
                </a:solidFill>
                <a:cs typeface="Arial"/>
              </a:rPr>
              <a:t>MOTIVOS DE </a:t>
            </a:r>
            <a:r>
              <a:rPr lang="pt-BR" sz="2800" b="1" u="sng" dirty="0" smtClean="0">
                <a:solidFill>
                  <a:srgbClr val="005E9D"/>
                </a:solidFill>
                <a:cs typeface="Arial"/>
              </a:rPr>
              <a:t>NÃO REALIZAR </a:t>
            </a:r>
            <a:r>
              <a:rPr lang="pt-BR" sz="2800" b="1" dirty="0" smtClean="0">
                <a:solidFill>
                  <a:srgbClr val="005E9D"/>
                </a:solidFill>
                <a:cs typeface="Arial"/>
              </a:rPr>
              <a:t>COMPRAS DE NATAL E FIM DE ANO</a:t>
            </a:r>
          </a:p>
        </p:txBody>
      </p:sp>
    </p:spTree>
    <p:extLst>
      <p:ext uri="{BB962C8B-B14F-4D97-AF65-F5344CB8AC3E}">
        <p14:creationId xmlns:p14="http://schemas.microsoft.com/office/powerpoint/2010/main" val="144526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15325" y="37423"/>
            <a:ext cx="7068674" cy="871297"/>
          </a:xfrm>
          <a:prstGeom prst="rect">
            <a:avLst/>
          </a:prstGeom>
        </p:spPr>
        <p:txBody>
          <a:bodyPr anchor="b" anchorCtr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100" dirty="0" smtClean="0">
                <a:solidFill>
                  <a:srgbClr val="005E9D"/>
                </a:solidFill>
                <a:ea typeface="+mn-ea"/>
                <a:cs typeface="Arial"/>
              </a:rPr>
              <a:t>37% dos consumidores se declaram endividados e por este motivo não irão comprar presentes neste Natal e Fim de Ano. O segundo motivo é o desemprego, com 21% das menções, seguido por 11% daqueles que precisam priorizar outras contas.</a:t>
            </a: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3865779902"/>
              </p:ext>
            </p:extLst>
          </p:nvPr>
        </p:nvGraphicFramePr>
        <p:xfrm>
          <a:off x="215325" y="1397000"/>
          <a:ext cx="8677155" cy="4912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Elipse 6"/>
          <p:cNvSpPr/>
          <p:nvPr/>
        </p:nvSpPr>
        <p:spPr>
          <a:xfrm>
            <a:off x="2801286" y="2017755"/>
            <a:ext cx="914401" cy="387795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2707030" y="2485069"/>
            <a:ext cx="1005841" cy="387795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458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15325" y="37423"/>
            <a:ext cx="7068674" cy="871297"/>
          </a:xfrm>
          <a:prstGeom prst="rect">
            <a:avLst/>
          </a:prstGeom>
        </p:spPr>
        <p:txBody>
          <a:bodyPr anchor="b" anchorCtr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100" dirty="0" smtClean="0">
                <a:solidFill>
                  <a:srgbClr val="005E9D"/>
                </a:solidFill>
                <a:latin typeface="+mn-lt"/>
                <a:ea typeface="+mn-ea"/>
                <a:cs typeface="Arial"/>
              </a:rPr>
              <a:t>No Nordeste, a principal causa de não comprar presentes neste Natal e Fim de Ano se dá em função do desemprego, com 46% das menções. Nas demais regiões, a menções concentram-se na causa de endividamento – Sul (45%), Centro-oeste (42%) e Sudeste (35%).</a:t>
            </a: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766047155"/>
              </p:ext>
            </p:extLst>
          </p:nvPr>
        </p:nvGraphicFramePr>
        <p:xfrm>
          <a:off x="323528" y="1308017"/>
          <a:ext cx="8712968" cy="4912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Conector reto 6"/>
          <p:cNvCxnSpPr/>
          <p:nvPr/>
        </p:nvCxnSpPr>
        <p:spPr>
          <a:xfrm flipV="1">
            <a:off x="1015033" y="1880865"/>
            <a:ext cx="0" cy="3878849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 flipV="1">
            <a:off x="4101852" y="1890332"/>
            <a:ext cx="0" cy="3878849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lipse 9"/>
          <p:cNvSpPr/>
          <p:nvPr/>
        </p:nvSpPr>
        <p:spPr>
          <a:xfrm>
            <a:off x="1744035" y="3287399"/>
            <a:ext cx="387795" cy="387795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2364955" y="4761947"/>
            <a:ext cx="387795" cy="387795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2988644" y="4895297"/>
            <a:ext cx="387795" cy="387795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3598616" y="4708169"/>
            <a:ext cx="387795" cy="387795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4222305" y="4841519"/>
            <a:ext cx="387795" cy="387795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4841802" y="4818277"/>
            <a:ext cx="387795" cy="387795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5470824" y="4871235"/>
            <a:ext cx="387795" cy="387795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359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4"/>
          <p:cNvSpPr txBox="1">
            <a:spLocks/>
          </p:cNvSpPr>
          <p:nvPr/>
        </p:nvSpPr>
        <p:spPr>
          <a:xfrm>
            <a:off x="2267744" y="1268760"/>
            <a:ext cx="475252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52000" tIns="0" rIns="252000" bIns="0" anchor="ctr" anchorCtr="0">
            <a:noAutofit/>
          </a:bodyPr>
          <a:lstStyle>
            <a:lvl1pPr algn="l" rtl="0" fontAlgn="base">
              <a:spcBef>
                <a:spcPct val="50000"/>
              </a:spcBef>
              <a:spcAft>
                <a:spcPct val="0"/>
              </a:spcAft>
              <a:defRPr lang="pt-BR" sz="2000" b="1" kern="1200" cap="none" baseline="0">
                <a:solidFill>
                  <a:srgbClr val="004C8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pt-BR" sz="1800" dirty="0" smtClean="0">
                <a:solidFill>
                  <a:srgbClr val="002060"/>
                </a:solidFill>
              </a:rPr>
              <a:t>Relações com a Imprensa</a:t>
            </a:r>
          </a:p>
          <a:p>
            <a:r>
              <a:rPr lang="pt-BR" sz="1200" dirty="0"/>
              <a:t> </a:t>
            </a:r>
            <a:endParaRPr lang="pt-BR" sz="1200" b="0" dirty="0"/>
          </a:p>
          <a:p>
            <a:r>
              <a:rPr lang="pt-B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Tamer 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Comunicação </a:t>
            </a:r>
            <a:r>
              <a:rPr lang="pt-B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Empresarial</a:t>
            </a:r>
          </a:p>
          <a:p>
            <a:endParaRPr lang="pt-BR" sz="12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t-BR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Liliana Liberato </a:t>
            </a:r>
          </a:p>
          <a:p>
            <a:r>
              <a:rPr lang="pt-BR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pt-BR" sz="12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11) </a:t>
            </a:r>
            <a:r>
              <a:rPr lang="pt-BR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3031-2388 ramal 225</a:t>
            </a:r>
          </a:p>
          <a:p>
            <a:r>
              <a:rPr lang="pt-BR" sz="1200" b="0" dirty="0" smtClean="0">
                <a:solidFill>
                  <a:schemeClr val="accent1"/>
                </a:solidFill>
              </a:rPr>
              <a:t>liliana@tamer.com.br</a:t>
            </a:r>
          </a:p>
          <a:p>
            <a:endParaRPr lang="pt-BR" sz="1200" b="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t-BR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Theo </a:t>
            </a:r>
            <a:r>
              <a:rPr lang="pt-BR" sz="1200" b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Carnier</a:t>
            </a:r>
            <a:r>
              <a:rPr lang="pt-BR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r>
              <a:rPr lang="pt-BR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(11) 3031-2388 ramal 224</a:t>
            </a:r>
          </a:p>
          <a:p>
            <a:r>
              <a:rPr lang="pt-BR" sz="1200" b="0" dirty="0" smtClean="0">
                <a:solidFill>
                  <a:schemeClr val="accent1"/>
                </a:solidFill>
              </a:rPr>
              <a:t>theo@tamer.com.br</a:t>
            </a:r>
          </a:p>
          <a:p>
            <a:endParaRPr lang="pt-BR" sz="12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t-B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Boa Vista SCPC </a:t>
            </a:r>
          </a:p>
          <a:p>
            <a:endParaRPr lang="pt-BR" sz="12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t-BR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Leandro Jordão</a:t>
            </a:r>
          </a:p>
          <a:p>
            <a:r>
              <a:rPr lang="pt-BR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(11) 3016-6310 </a:t>
            </a:r>
          </a:p>
          <a:p>
            <a:r>
              <a:rPr lang="pt-BR" sz="1200" b="0" dirty="0" smtClean="0">
                <a:solidFill>
                  <a:schemeClr val="accent1"/>
                </a:solidFill>
              </a:rPr>
              <a:t>leandro.jordao@boavistascpc.com.br</a:t>
            </a:r>
          </a:p>
          <a:p>
            <a:endParaRPr lang="pt-BR" sz="1200" b="0" dirty="0"/>
          </a:p>
        </p:txBody>
      </p:sp>
    </p:spTree>
    <p:extLst>
      <p:ext uri="{BB962C8B-B14F-4D97-AF65-F5344CB8AC3E}">
        <p14:creationId xmlns:p14="http://schemas.microsoft.com/office/powerpoint/2010/main" val="212944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49827" y="2989212"/>
            <a:ext cx="8930177" cy="44711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>
                <a:solidFill>
                  <a:srgbClr val="005E9D"/>
                </a:solidFill>
                <a:cs typeface="Arial"/>
              </a:rPr>
              <a:t>PERSPECTIVAS DE COMPRAS PARA O NATAL E FIM DE ANO</a:t>
            </a:r>
          </a:p>
        </p:txBody>
      </p:sp>
    </p:spTree>
    <p:extLst>
      <p:ext uri="{BB962C8B-B14F-4D97-AF65-F5344CB8AC3E}">
        <p14:creationId xmlns:p14="http://schemas.microsoft.com/office/powerpoint/2010/main" val="104514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52869" y="101774"/>
            <a:ext cx="7064960" cy="792088"/>
          </a:xfrm>
          <a:prstGeom prst="rect">
            <a:avLst/>
          </a:prstGeom>
        </p:spPr>
        <p:txBody>
          <a:bodyPr anchor="b" anchorCtr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t-BR" sz="1200" dirty="0" smtClean="0">
                <a:solidFill>
                  <a:srgbClr val="005E9D"/>
                </a:solidFill>
                <a:ea typeface="+mn-ea"/>
                <a:cs typeface="Arial"/>
              </a:rPr>
              <a:t>81% dos consumidores pretendem gastar menos com presentes neste ano, um aumento de 5pp em comparação à pretensão de gastos declarada em 2014.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t-BR" sz="1200" dirty="0" smtClean="0">
                <a:solidFill>
                  <a:srgbClr val="005E9D"/>
                </a:solidFill>
                <a:ea typeface="+mn-ea"/>
                <a:cs typeface="Arial"/>
              </a:rPr>
              <a:t>A pretensão de gastar menos aumenta nas classes AB (62% para 86%) e classe C (70% para 78%).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994260" y="1206134"/>
            <a:ext cx="7173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Pretensão de gastos para Natal e Fim de Ano, em comparação ao ano passado: (%)</a:t>
            </a:r>
            <a:endParaRPr lang="pt-BR" sz="16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18236871"/>
              </p:ext>
            </p:extLst>
          </p:nvPr>
        </p:nvGraphicFramePr>
        <p:xfrm>
          <a:off x="1299009" y="1568496"/>
          <a:ext cx="6624736" cy="2940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1547664" y="4871482"/>
            <a:ext cx="11817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Classe AB (56%)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Classe C (78%)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Classe DE (87%)</a:t>
            </a:r>
            <a:endParaRPr lang="pt-BR" sz="10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637309" y="4871482"/>
            <a:ext cx="86113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N    (78%)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NE  (80%)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CO (81%)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SE  (81%)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    (82%)</a:t>
            </a:r>
            <a:endParaRPr lang="pt-BR" sz="10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652777" y="4871482"/>
            <a:ext cx="119776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Classe AB (62%)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Classe C  (70%)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Classe DE (84%)</a:t>
            </a:r>
            <a:endParaRPr lang="pt-BR" sz="10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787281" y="4871482"/>
            <a:ext cx="86914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N    (76%)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NE  (76%)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CO  (</a:t>
            </a:r>
            <a:r>
              <a:rPr lang="pt-BR" sz="1000" dirty="0" smtClean="0">
                <a:latin typeface="+mj-lt"/>
                <a:cs typeface="Arial" panose="020B0604020202020204" pitchFamily="34" charset="0"/>
              </a:rPr>
              <a:t>83%</a:t>
            </a:r>
            <a:r>
              <a:rPr lang="pt-BR" sz="1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SE   (76%)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     (</a:t>
            </a:r>
            <a:r>
              <a:rPr lang="pt-BR" sz="1000" dirty="0" smtClean="0">
                <a:latin typeface="+mj-lt"/>
                <a:cs typeface="Arial" panose="020B0604020202020204" pitchFamily="34" charset="0"/>
              </a:rPr>
              <a:t>81%</a:t>
            </a:r>
            <a:r>
              <a:rPr lang="pt-BR" sz="1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)</a:t>
            </a:r>
            <a:endParaRPr lang="pt-BR" sz="10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7" name="Conector reto 16"/>
          <p:cNvCxnSpPr/>
          <p:nvPr/>
        </p:nvCxnSpPr>
        <p:spPr>
          <a:xfrm>
            <a:off x="5724128" y="4754536"/>
            <a:ext cx="0" cy="94932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Pentágono 12"/>
          <p:cNvSpPr/>
          <p:nvPr/>
        </p:nvSpPr>
        <p:spPr>
          <a:xfrm>
            <a:off x="252869" y="4744194"/>
            <a:ext cx="1232312" cy="818781"/>
          </a:xfrm>
          <a:prstGeom prst="homePlat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23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GASTARÃO MENOS </a:t>
            </a:r>
            <a:r>
              <a:rPr lang="pt-BR" sz="1000" b="1" dirty="0" smtClean="0">
                <a:latin typeface="+mj-lt"/>
                <a:cs typeface="Arial" panose="020B0604020202020204" pitchFamily="34" charset="0"/>
              </a:rPr>
              <a:t>NESTE NATAL e FIM DE ANO</a:t>
            </a:r>
            <a:endParaRPr lang="pt-BR" sz="1000" b="1" dirty="0"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4" name="Conector reto 3"/>
          <p:cNvCxnSpPr/>
          <p:nvPr/>
        </p:nvCxnSpPr>
        <p:spPr>
          <a:xfrm>
            <a:off x="285989" y="4437112"/>
            <a:ext cx="839046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4120003" y="4561383"/>
            <a:ext cx="9221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1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2014</a:t>
            </a:r>
            <a:endParaRPr lang="pt-BR" sz="1100" b="1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763688" y="4561383"/>
            <a:ext cx="14682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2013</a:t>
            </a:r>
            <a:endParaRPr lang="pt-BR" sz="1100" b="1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5744015" y="4871482"/>
            <a:ext cx="119776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Classe AB (86%)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Classe C  (78%)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Classe DE (85</a:t>
            </a:r>
            <a:r>
              <a:rPr lang="pt-BR" sz="1000" dirty="0" smtClean="0">
                <a:latin typeface="+mj-lt"/>
                <a:cs typeface="Arial" panose="020B0604020202020204" pitchFamily="34" charset="0"/>
              </a:rPr>
              <a:t>%</a:t>
            </a:r>
            <a:r>
              <a:rPr lang="pt-BR" sz="1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)</a:t>
            </a:r>
            <a:endParaRPr lang="pt-BR" sz="10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7002109" y="4871482"/>
            <a:ext cx="86914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N    (59%)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NE  (84%)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CO  (84</a:t>
            </a:r>
            <a:r>
              <a:rPr lang="pt-BR" sz="1000" dirty="0" smtClean="0">
                <a:latin typeface="+mj-lt"/>
                <a:cs typeface="Arial" panose="020B0604020202020204" pitchFamily="34" charset="0"/>
              </a:rPr>
              <a:t>%</a:t>
            </a:r>
            <a:r>
              <a:rPr lang="pt-BR" sz="1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SE   (84%)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     (71</a:t>
            </a:r>
            <a:r>
              <a:rPr lang="pt-BR" sz="1000" dirty="0" smtClean="0">
                <a:latin typeface="+mj-lt"/>
                <a:cs typeface="Arial" panose="020B0604020202020204" pitchFamily="34" charset="0"/>
              </a:rPr>
              <a:t>%</a:t>
            </a:r>
            <a:r>
              <a:rPr lang="pt-BR" sz="1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)</a:t>
            </a:r>
            <a:endParaRPr lang="pt-BR" sz="10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2" name="Conector reto 21"/>
          <p:cNvCxnSpPr/>
          <p:nvPr/>
        </p:nvCxnSpPr>
        <p:spPr>
          <a:xfrm>
            <a:off x="3597796" y="4754536"/>
            <a:ext cx="0" cy="94932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6094493" y="4561383"/>
            <a:ext cx="1291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2015</a:t>
            </a:r>
            <a:endParaRPr lang="pt-BR" sz="1100" b="1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" name="Conector de seta reta 7"/>
          <p:cNvCxnSpPr/>
          <p:nvPr/>
        </p:nvCxnSpPr>
        <p:spPr>
          <a:xfrm flipV="1">
            <a:off x="6876256" y="2718445"/>
            <a:ext cx="0" cy="2376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65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1715183798"/>
              </p:ext>
            </p:extLst>
          </p:nvPr>
        </p:nvGraphicFramePr>
        <p:xfrm>
          <a:off x="291525" y="1685032"/>
          <a:ext cx="8557522" cy="383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ítulo 1"/>
          <p:cNvSpPr txBox="1">
            <a:spLocks/>
          </p:cNvSpPr>
          <p:nvPr/>
        </p:nvSpPr>
        <p:spPr>
          <a:xfrm>
            <a:off x="291525" y="116632"/>
            <a:ext cx="6781705" cy="792088"/>
          </a:xfrm>
          <a:prstGeom prst="rect">
            <a:avLst/>
          </a:prstGeom>
        </p:spPr>
        <p:txBody>
          <a:bodyPr anchor="b" anchorCtr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t-BR" sz="1200" dirty="0" smtClean="0">
                <a:solidFill>
                  <a:srgbClr val="005E9D"/>
                </a:solidFill>
                <a:ea typeface="+mn-ea"/>
                <a:cs typeface="Arial"/>
              </a:rPr>
              <a:t>84% dos consumidores na região Sudeste pretendem gastar menos com presentes. Também é maior a pretensão de gastar menos entre as três classes sociais: AB (86%), C (78%) e DE (85%).</a:t>
            </a:r>
          </a:p>
        </p:txBody>
      </p:sp>
      <p:sp>
        <p:nvSpPr>
          <p:cNvPr id="3" name="Elipse 2"/>
          <p:cNvSpPr/>
          <p:nvPr/>
        </p:nvSpPr>
        <p:spPr>
          <a:xfrm>
            <a:off x="4302684" y="3419475"/>
            <a:ext cx="516155" cy="516155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7987710" y="3435951"/>
            <a:ext cx="516155" cy="516155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7073230" y="3344893"/>
            <a:ext cx="516155" cy="516155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6156176" y="3455001"/>
            <a:ext cx="516155" cy="516155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660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9362" y="6488355"/>
            <a:ext cx="8955126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7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7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Ainda em relação as compras de Natal e de Final de Ano, comparado ao ano passado, você pretende comprar: (Resposta única)</a:t>
            </a:r>
          </a:p>
        </p:txBody>
      </p:sp>
      <p:sp>
        <p:nvSpPr>
          <p:cNvPr id="5" name="Retângulo 4"/>
          <p:cNvSpPr/>
          <p:nvPr/>
        </p:nvSpPr>
        <p:spPr>
          <a:xfrm>
            <a:off x="-2222" y="6279271"/>
            <a:ext cx="614681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7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Base: 2013 (1139) / 2014 (1041) / 2015 (886)</a:t>
            </a:r>
            <a:endParaRPr lang="pt-BR" sz="7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550734" y="1121225"/>
            <a:ext cx="7693674" cy="33855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pt-BR" sz="16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Quantidade de presentes que pretende comprar neste Natal e Fim de Ano, </a:t>
            </a:r>
          </a:p>
          <a:p>
            <a:pPr algn="ctr"/>
            <a:r>
              <a:rPr lang="pt-BR" sz="16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em comparação ao ano passado: (%)</a:t>
            </a:r>
            <a:endParaRPr lang="pt-BR" sz="16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529299320"/>
              </p:ext>
            </p:extLst>
          </p:nvPr>
        </p:nvGraphicFramePr>
        <p:xfrm>
          <a:off x="539552" y="1656752"/>
          <a:ext cx="8568952" cy="256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1681310" y="4943490"/>
            <a:ext cx="121700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Classe AB (44%)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Classe C (70%)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Classe DE (82%)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2779873" y="4943490"/>
            <a:ext cx="86113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N    (74%)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NE  (78%)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CO (71%)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SE  (73%)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    (76%)</a:t>
            </a:r>
            <a:endParaRPr lang="pt-BR" sz="10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3798962" y="4935352"/>
            <a:ext cx="12105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Classe AB  (65%)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Classe C  (68%)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Classe DE  (81</a:t>
            </a:r>
            <a:r>
              <a:rPr lang="pt-BR" sz="1000" dirty="0" smtClean="0">
                <a:latin typeface="+mj-lt"/>
                <a:cs typeface="Arial" panose="020B0604020202020204" pitchFamily="34" charset="0"/>
              </a:rPr>
              <a:t>%</a:t>
            </a:r>
            <a:r>
              <a:rPr lang="pt-BR" sz="1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4969808" y="4935352"/>
            <a:ext cx="86914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N    (62%)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NE  (74%)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CO  (</a:t>
            </a:r>
            <a:r>
              <a:rPr lang="pt-BR" sz="1000" dirty="0" smtClean="0">
                <a:latin typeface="+mj-lt"/>
                <a:cs typeface="Arial" panose="020B0604020202020204" pitchFamily="34" charset="0"/>
              </a:rPr>
              <a:t>80%</a:t>
            </a:r>
            <a:r>
              <a:rPr lang="pt-BR" sz="1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SE   (74%)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     (</a:t>
            </a:r>
            <a:r>
              <a:rPr lang="pt-BR" sz="1000" dirty="0" smtClean="0">
                <a:latin typeface="+mj-lt"/>
                <a:cs typeface="Arial" panose="020B0604020202020204" pitchFamily="34" charset="0"/>
              </a:rPr>
              <a:t>80%</a:t>
            </a:r>
            <a:r>
              <a:rPr lang="pt-BR" sz="1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)</a:t>
            </a:r>
            <a:endParaRPr lang="pt-BR" sz="10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2" name="Conector reto 21"/>
          <p:cNvCxnSpPr/>
          <p:nvPr/>
        </p:nvCxnSpPr>
        <p:spPr>
          <a:xfrm>
            <a:off x="5908752" y="4891575"/>
            <a:ext cx="0" cy="94932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Pentágono 22"/>
          <p:cNvSpPr/>
          <p:nvPr/>
        </p:nvSpPr>
        <p:spPr>
          <a:xfrm>
            <a:off x="245079" y="4806650"/>
            <a:ext cx="1355543" cy="894814"/>
          </a:xfrm>
          <a:prstGeom prst="homePlat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23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COMPRARÃO MENOS </a:t>
            </a:r>
            <a:r>
              <a:rPr lang="pt-BR" sz="1000" b="1" dirty="0" smtClean="0">
                <a:latin typeface="+mj-lt"/>
                <a:cs typeface="Arial" panose="020B0604020202020204" pitchFamily="34" charset="0"/>
              </a:rPr>
              <a:t>PRESENTES NESTE NATAL</a:t>
            </a:r>
            <a:endParaRPr lang="pt-BR" sz="1000" b="1" dirty="0"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4" name="Conector reto 23"/>
          <p:cNvCxnSpPr/>
          <p:nvPr/>
        </p:nvCxnSpPr>
        <p:spPr>
          <a:xfrm>
            <a:off x="285989" y="4384154"/>
            <a:ext cx="839046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4056859" y="4581128"/>
            <a:ext cx="14512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2014</a:t>
            </a:r>
            <a:endParaRPr lang="pt-BR" sz="1100" b="1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1763688" y="4612126"/>
            <a:ext cx="15225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2013</a:t>
            </a:r>
            <a:endParaRPr lang="pt-BR" sz="1100" b="1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62950" y="164257"/>
            <a:ext cx="6685314" cy="720080"/>
          </a:xfrm>
          <a:prstGeom prst="rect">
            <a:avLst/>
          </a:prstGeom>
        </p:spPr>
        <p:txBody>
          <a:bodyPr anchor="b" anchorCtr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t-BR" sz="1100" dirty="0" smtClean="0">
                <a:solidFill>
                  <a:srgbClr val="005E9D"/>
                </a:solidFill>
                <a:ea typeface="+mn-ea"/>
                <a:cs typeface="Arial"/>
              </a:rPr>
              <a:t>78% dos consumidores comprarão menos presentes neste Natal, em comparação ao Natal passado, 13% comprarão a mesma quantidade e apenas 9% irão comprar mais.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t-BR" sz="1100" dirty="0" smtClean="0">
                <a:solidFill>
                  <a:srgbClr val="005E9D"/>
                </a:solidFill>
                <a:ea typeface="+mn-ea"/>
                <a:cs typeface="Arial"/>
              </a:rPr>
              <a:t>Na classe C, a pretensão de comprar menos presentes aumenta de 68% para 75%.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5930320" y="4969658"/>
            <a:ext cx="12105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Classe AB  (69%)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Classe C  (75%)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Classe DE  (81</a:t>
            </a:r>
            <a:r>
              <a:rPr lang="pt-BR" sz="1000" dirty="0" smtClean="0">
                <a:latin typeface="+mj-lt"/>
                <a:cs typeface="Arial" panose="020B0604020202020204" pitchFamily="34" charset="0"/>
              </a:rPr>
              <a:t>%</a:t>
            </a:r>
            <a:r>
              <a:rPr lang="pt-BR" sz="1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7101166" y="4969658"/>
            <a:ext cx="97494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   (50%)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 (82%)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 (84</a:t>
            </a:r>
            <a:r>
              <a:rPr lang="pt-B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pt-BR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  (80%)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    (68</a:t>
            </a:r>
            <a:r>
              <a:rPr lang="pt-B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pt-BR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Conector reto 26"/>
          <p:cNvCxnSpPr/>
          <p:nvPr/>
        </p:nvCxnSpPr>
        <p:spPr>
          <a:xfrm>
            <a:off x="3739398" y="4891575"/>
            <a:ext cx="0" cy="94932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/>
          <p:cNvSpPr txBox="1"/>
          <p:nvPr/>
        </p:nvSpPr>
        <p:spPr>
          <a:xfrm>
            <a:off x="6339056" y="4614152"/>
            <a:ext cx="14012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2015</a:t>
            </a:r>
            <a:endParaRPr lang="pt-BR" sz="1100" b="1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9" name="Conector de seta reta 28"/>
          <p:cNvCxnSpPr/>
          <p:nvPr/>
        </p:nvCxnSpPr>
        <p:spPr>
          <a:xfrm flipV="1">
            <a:off x="7039322" y="2840859"/>
            <a:ext cx="0" cy="2376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38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10300</TotalTime>
  <Words>4620</Words>
  <Application>Microsoft Office PowerPoint</Application>
  <PresentationFormat>Apresentação na tela (4:3)</PresentationFormat>
  <Paragraphs>833</Paragraphs>
  <Slides>53</Slides>
  <Notes>52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53</vt:i4>
      </vt:variant>
    </vt:vector>
  </HeadingPairs>
  <TitlesOfParts>
    <vt:vector size="55" baseType="lpstr">
      <vt:lpstr>Office Theme</vt:lpstr>
      <vt:lpstr>Planilha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Lucas</dc:creator>
  <cp:lastModifiedBy>desksupbv</cp:lastModifiedBy>
  <cp:revision>797</cp:revision>
  <cp:lastPrinted>2015-11-03T19:09:21Z</cp:lastPrinted>
  <dcterms:created xsi:type="dcterms:W3CDTF">2014-07-31T16:09:09Z</dcterms:created>
  <dcterms:modified xsi:type="dcterms:W3CDTF">2015-11-16T17:10:33Z</dcterms:modified>
</cp:coreProperties>
</file>